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3" r:id="rId5"/>
    <p:sldId id="279" r:id="rId6"/>
    <p:sldId id="280" r:id="rId7"/>
    <p:sldId id="258" r:id="rId8"/>
    <p:sldId id="281" r:id="rId9"/>
    <p:sldId id="282" r:id="rId10"/>
    <p:sldId id="283" r:id="rId11"/>
    <p:sldId id="259" r:id="rId12"/>
    <p:sldId id="284" r:id="rId13"/>
    <p:sldId id="286" r:id="rId14"/>
    <p:sldId id="260" r:id="rId15"/>
    <p:sldId id="287" r:id="rId16"/>
    <p:sldId id="288" r:id="rId17"/>
    <p:sldId id="289" r:id="rId18"/>
    <p:sldId id="261" r:id="rId19"/>
    <p:sldId id="290" r:id="rId20"/>
    <p:sldId id="291" r:id="rId21"/>
    <p:sldId id="292" r:id="rId22"/>
    <p:sldId id="262" r:id="rId23"/>
    <p:sldId id="293" r:id="rId24"/>
    <p:sldId id="294" r:id="rId25"/>
    <p:sldId id="263" r:id="rId26"/>
    <p:sldId id="295" r:id="rId27"/>
    <p:sldId id="296" r:id="rId28"/>
    <p:sldId id="297" r:id="rId29"/>
    <p:sldId id="264" r:id="rId30"/>
    <p:sldId id="298" r:id="rId31"/>
    <p:sldId id="299" r:id="rId32"/>
    <p:sldId id="265" r:id="rId33"/>
    <p:sldId id="300" r:id="rId34"/>
    <p:sldId id="301" r:id="rId35"/>
    <p:sldId id="266" r:id="rId36"/>
    <p:sldId id="303" r:id="rId37"/>
    <p:sldId id="304" r:id="rId38"/>
    <p:sldId id="305" r:id="rId39"/>
    <p:sldId id="267" r:id="rId40"/>
    <p:sldId id="306" r:id="rId41"/>
    <p:sldId id="307" r:id="rId42"/>
    <p:sldId id="268" r:id="rId43"/>
    <p:sldId id="308" r:id="rId44"/>
    <p:sldId id="309" r:id="rId45"/>
    <p:sldId id="269" r:id="rId46"/>
    <p:sldId id="310" r:id="rId47"/>
    <p:sldId id="311" r:id="rId48"/>
    <p:sldId id="270" r:id="rId49"/>
    <p:sldId id="312" r:id="rId50"/>
    <p:sldId id="271" r:id="rId51"/>
    <p:sldId id="313" r:id="rId52"/>
    <p:sldId id="314" r:id="rId53"/>
    <p:sldId id="274" r:id="rId54"/>
    <p:sldId id="315" r:id="rId55"/>
    <p:sldId id="316" r:id="rId56"/>
    <p:sldId id="275" r:id="rId57"/>
    <p:sldId id="317" r:id="rId58"/>
    <p:sldId id="276" r:id="rId59"/>
    <p:sldId id="318" r:id="rId60"/>
    <p:sldId id="320" r:id="rId61"/>
    <p:sldId id="277" r:id="rId62"/>
    <p:sldId id="319" r:id="rId63"/>
    <p:sldId id="321" r:id="rId6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A5D"/>
    <a:srgbClr val="901A52"/>
    <a:srgbClr val="B0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833418-59AE-47B9-8E41-D2A2B54A5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CDE1BB-7F9B-459A-8F43-EC4724A0B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43AFB45-E785-491C-9FFA-319F7290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140E4B-C725-42AA-A6C9-F93445B3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D4D142-54A0-4AD7-B905-7880853E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967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183B34-BEA6-452B-90EB-40DA911A6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E0ECA4-8CD6-4255-86A6-36B2FB240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C6D54B-908E-4299-9AEB-221B8ABA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C4E16C-622E-473A-A5C2-69EBB44AB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AC4573-C7E6-492C-A3F1-7EDB3E49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96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F350E9-EDCE-467E-B80D-EB9F7311B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A7B79B0-8613-4A41-9F54-3C06A6089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FA3969-8B06-422C-95BF-AEE898EF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396927-E8F2-4BAC-83D5-A3DD6005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A6197C-D816-44EF-8487-B299D21E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4B3C0E-D5C3-4D4E-883C-FB1B2A63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F68521-9A76-465D-86A2-1BEE6132E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1EC96C-425C-494F-B76F-7445EC5C8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7F6359-6FEB-436F-B588-6003142C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D0B385-9638-4CEE-AF1B-F151A063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4584DC-339C-4FB3-9411-FFB2D2C8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6A6180-4DBD-416C-8483-158356D90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50B3DA-3E4C-4C0A-9699-D5E1D954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BF23D1-1EF3-4831-B4F2-4B09F058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649306-C9EA-4EC5-80AF-B318868FF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50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41213-91F0-4F41-A0E0-459E2AF6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A4E177-E51B-4DE2-8410-3774C1B71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E7DFCF0-1231-4550-A1CD-582F44E0C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4DBEC4-FDF6-4619-B8FF-7BF02F01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10ED16-BBA5-4A2C-9F7D-5F478A337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CEB1C0-C115-4FCB-A74A-12C89719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9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30B45-1C85-4B08-AB13-1BA8C06FE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02D9E8-E9C5-4B94-81C3-AC794EF09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1AD3CE7-BE40-4DEE-9DF6-C72B26B77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EE0F0AB-F208-4E41-9E89-F1CE51240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8F29B61-99CD-4F7A-ABC4-B0570251B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2141816-6A30-4A92-9090-BFD515AD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478EBE1-2800-418F-A1F8-116AE61E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A01A09F-B9A9-4A81-9DF5-3B18AF7F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4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585171-D971-42CA-BC04-2904DAAF4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880E0DC-A59A-4985-B3C0-D5E6F0A0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7CEA82A-512C-4EFC-9FF3-9E6DED86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26D3036-4825-41D5-ACA5-0F8DF63A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44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D1847B-EFD6-4D15-91BE-2B604F45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B8256D-62D6-43A1-BC9C-E3D6840D7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A2FC18-51F0-48F6-B684-5B05BAAC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8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BEB2BB-D1FB-448C-A3C8-AECFDA491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622E0B-4704-40C2-AEBC-5DA7BD7D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E228CB-27D0-42C8-9407-98C223F7A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FF1F1F-53F8-42F1-A725-F8847439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3A57689-6BDD-4112-B66F-D17D5B4C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F5F88C-A60A-4B3A-9A23-7E7CE1FD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96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B20EAB-B6CF-4287-A05C-B781F8C4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3F92CC-2433-4635-B4C7-649CE17F1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0D4DF8C-2C28-411A-82B2-2DDFAB4D0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FB9C43-ED52-46AD-8057-11BC6F1B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5C6095-CA05-4260-85CF-B503E259F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2DA87F9-2EC9-473D-8EFC-155AD00B5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95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D3AD30-B4CD-4BC8-A0DA-62D179B8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7268A1-EACF-4281-853C-F81B28135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EC230FF-A54C-477E-934F-62A76BABF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290B3-82CE-4E4C-9280-8BDCF45EA59E}" type="datetimeFigureOut">
              <a:rPr lang="ko-KR" altLang="en-US" smtClean="0"/>
              <a:t>2022. 4. 6.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192CFE-C3DA-4DC2-A0E0-0303F9404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DC7ECE-4EA4-4591-B904-62CD38234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67026-C111-4094-853D-CB1F9C29CF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4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FC816-C717-420D-8FA4-2D574023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586" y="-390026"/>
            <a:ext cx="6274590" cy="4018341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5400" dirty="0">
                <a:latin typeface="Avenir Next" panose="020B0503020202020204" pitchFamily="34" charset="0"/>
              </a:rPr>
              <a:t>WHERE ARE </a:t>
            </a:r>
            <a:br>
              <a:rPr lang="en-US" altLang="ko-KR" sz="5400" dirty="0">
                <a:latin typeface="Avenir Next" panose="020B0503020202020204" pitchFamily="34" charset="0"/>
              </a:rPr>
            </a:br>
            <a:r>
              <a:rPr lang="en-US" altLang="ko-KR" sz="54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THE ELIJAHS?</a:t>
            </a:r>
            <a:endParaRPr lang="ko-KR" altLang="en-US" sz="5400" b="1" dirty="0">
              <a:solidFill>
                <a:schemeClr val="accent4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7EE4EB-5279-4A60-BBF6-25E6F2B7F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3570770"/>
            <a:ext cx="6274590" cy="1421068"/>
          </a:xfrm>
          <a:noFill/>
        </p:spPr>
        <p:txBody>
          <a:bodyPr>
            <a:normAutofit/>
          </a:bodyPr>
          <a:lstStyle/>
          <a:p>
            <a:r>
              <a:rPr lang="en-US" altLang="ko-KR" sz="2800" i="1" dirty="0">
                <a:latin typeface="Book Antiqua" panose="02040602050305030304" pitchFamily="18" charset="0"/>
              </a:rPr>
              <a:t>Experiencing the Spirit of Elijah Today</a:t>
            </a:r>
          </a:p>
          <a:p>
            <a:r>
              <a:rPr lang="en-US" altLang="ko-KR" sz="1800" i="1" dirty="0">
                <a:latin typeface="Book Antiqua" panose="02040602050305030304" pitchFamily="18" charset="0"/>
              </a:rPr>
              <a:t>By John Youngberg</a:t>
            </a:r>
            <a:endParaRPr lang="ko-KR" altLang="en-US" sz="1800" i="1" dirty="0">
              <a:latin typeface="Book Antiqua" panose="02040602050305030304" pitchFamily="18" charset="0"/>
            </a:endParaRPr>
          </a:p>
        </p:txBody>
      </p:sp>
      <p:pic>
        <p:nvPicPr>
          <p:cNvPr id="17410" name="Picture 2" descr="Where Are the Elijahs?">
            <a:extLst>
              <a:ext uri="{FF2B5EF4-FFF2-40B4-BE49-F238E27FC236}">
                <a16:creationId xmlns:a16="http://schemas.microsoft.com/office/drawing/2014/main" id="{BF0A3848-43C8-3D4B-9944-86912EDCE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F16BB32-2CD0-3346-A9E5-771A143A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876" y="6159500"/>
            <a:ext cx="2260600" cy="698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00FB7-070B-0A4D-8721-DBD390844FD7}"/>
              </a:ext>
            </a:extLst>
          </p:cNvPr>
          <p:cNvSpPr txBox="1"/>
          <p:nvPr/>
        </p:nvSpPr>
        <p:spPr>
          <a:xfrm>
            <a:off x="6376812" y="5746047"/>
            <a:ext cx="3862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300" dirty="0">
                <a:latin typeface="Corbel" panose="020B0503020204020204" pitchFamily="34" charset="0"/>
              </a:rPr>
              <a:t>Northern Asia-Pacific Division</a:t>
            </a:r>
          </a:p>
        </p:txBody>
      </p:sp>
    </p:spTree>
    <p:extLst>
      <p:ext uri="{BB962C8B-B14F-4D97-AF65-F5344CB8AC3E}">
        <p14:creationId xmlns:p14="http://schemas.microsoft.com/office/powerpoint/2010/main" val="41855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hite ceramic teacup on white ceramic saucer on table">
            <a:extLst>
              <a:ext uri="{FF2B5EF4-FFF2-40B4-BE49-F238E27FC236}">
                <a16:creationId xmlns:a16="http://schemas.microsoft.com/office/drawing/2014/main" id="{77173C5C-FAB5-9B4E-B93E-84CB202FF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8385B77-1103-486A-AEAC-870658BF1A01}"/>
              </a:ext>
            </a:extLst>
          </p:cNvPr>
          <p:cNvSpPr/>
          <p:nvPr/>
        </p:nvSpPr>
        <p:spPr>
          <a:xfrm>
            <a:off x="7888449" y="2032758"/>
            <a:ext cx="3887240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Why is the </a:t>
            </a:r>
            <a:r>
              <a:rPr lang="en-US" altLang="ko-KR" sz="2400" b="1" dirty="0">
                <a:solidFill>
                  <a:srgbClr val="901A52"/>
                </a:solidFill>
              </a:rPr>
              <a:t>balm of Gilead,</a:t>
            </a:r>
            <a:r>
              <a:rPr lang="en-US" altLang="ko-KR" sz="2400" dirty="0"/>
              <a:t> in the Elijah Message, so valuable to each individual today?</a:t>
            </a:r>
          </a:p>
        </p:txBody>
      </p:sp>
    </p:spTree>
    <p:extLst>
      <p:ext uri="{BB962C8B-B14F-4D97-AF65-F5344CB8AC3E}">
        <p14:creationId xmlns:p14="http://schemas.microsoft.com/office/powerpoint/2010/main" val="410367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ite book page with pink flower">
            <a:extLst>
              <a:ext uri="{FF2B5EF4-FFF2-40B4-BE49-F238E27FC236}">
                <a16:creationId xmlns:a16="http://schemas.microsoft.com/office/drawing/2014/main" id="{79E26025-F15B-9C4A-AE15-1E9DADEDB1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AF6581C-CB8F-4433-900C-C913D17C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72995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en-US" altLang="ko-KR" sz="3600" b="1" dirty="0">
                <a:solidFill>
                  <a:srgbClr val="B07F83"/>
                </a:solidFill>
                <a:latin typeface="Avenir Next" panose="020B0503020202020204" pitchFamily="34" charset="0"/>
              </a:rPr>
              <a:t>CHAPTER 4: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“OH GOD, DO SOMETHING!”</a:t>
            </a:r>
            <a:r>
              <a:rPr lang="en-US" altLang="ko-KR" sz="3600" b="1" dirty="0">
                <a:solidFill>
                  <a:srgbClr val="B07F83"/>
                </a:solidFill>
                <a:latin typeface="Avenir Next" panose="020B0503020202020204" pitchFamily="34" charset="0"/>
              </a:rPr>
              <a:t>—THE CALL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97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hite book page with pink flower">
            <a:extLst>
              <a:ext uri="{FF2B5EF4-FFF2-40B4-BE49-F238E27FC236}">
                <a16:creationId xmlns:a16="http://schemas.microsoft.com/office/drawing/2014/main" id="{E274A941-3086-6A4E-8690-73487F543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EA5B53C-B3BA-4988-BB7C-F5CC96D7DEF2}"/>
              </a:ext>
            </a:extLst>
          </p:cNvPr>
          <p:cNvSpPr/>
          <p:nvPr/>
        </p:nvSpPr>
        <p:spPr>
          <a:xfrm>
            <a:off x="7531610" y="754743"/>
            <a:ext cx="4043356" cy="542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spcAft>
                <a:spcPts val="600"/>
              </a:spcAft>
            </a:pPr>
            <a:r>
              <a:rPr lang="en-US" altLang="ko-KR" sz="3200" b="1" dirty="0">
                <a:solidFill>
                  <a:srgbClr val="B07F83"/>
                </a:solidFill>
              </a:rPr>
              <a:t>REFLECTION </a:t>
            </a:r>
          </a:p>
          <a:p>
            <a:pPr latinLnBrk="0">
              <a:spcAft>
                <a:spcPts val="600"/>
              </a:spcAft>
            </a:pPr>
            <a:endParaRPr lang="en-US" altLang="ko-KR" sz="1900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How can I know that God is calling me? Am I willing to stand up when God calls, regardless of the cost? Can I be an “Elijah”?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Am I willing to put my life on the line in order to share God’s messages? Will God provide me with protection as I work for Him? </a:t>
            </a:r>
          </a:p>
        </p:txBody>
      </p:sp>
    </p:spTree>
    <p:extLst>
      <p:ext uri="{BB962C8B-B14F-4D97-AF65-F5344CB8AC3E}">
        <p14:creationId xmlns:p14="http://schemas.microsoft.com/office/powerpoint/2010/main" val="300268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book page with pink flower">
            <a:extLst>
              <a:ext uri="{FF2B5EF4-FFF2-40B4-BE49-F238E27FC236}">
                <a16:creationId xmlns:a16="http://schemas.microsoft.com/office/drawing/2014/main" id="{28878906-AA4F-7445-9ED8-C034A2310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3F4D07D-2A34-406B-91D0-DC1BC1CCE7A3}"/>
              </a:ext>
            </a:extLst>
          </p:cNvPr>
          <p:cNvSpPr/>
          <p:nvPr/>
        </p:nvSpPr>
        <p:spPr>
          <a:xfrm>
            <a:off x="7649029" y="769258"/>
            <a:ext cx="3865087" cy="5448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600" b="1" dirty="0">
                <a:solidFill>
                  <a:srgbClr val="B07F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  <a:p>
            <a:pPr algn="ctr" latinLnBrk="0">
              <a:lnSpc>
                <a:spcPct val="90000"/>
              </a:lnSpc>
              <a:spcAft>
                <a:spcPts val="600"/>
              </a:spcAft>
            </a:pPr>
            <a:endParaRPr lang="en-US" altLang="ko-KR" sz="1600" b="1" dirty="0">
              <a:solidFill>
                <a:srgbClr val="B07F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Are the sins of the world today any less horrific than were the child sacrifices in Elijah’s time? </a:t>
            </a:r>
            <a:r>
              <a:rPr lang="en-US" altLang="ko-KR" b="1" dirty="0">
                <a:solidFill>
                  <a:srgbClr val="B07F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end–time events impact my convictions?</a:t>
            </a:r>
          </a:p>
          <a:p>
            <a:pPr indent="-2286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Why are fervent prayers needed? What does fervent prayer mean to me? Have I experienced God answering my earnest, persevering prayers? </a:t>
            </a:r>
            <a:r>
              <a:rPr lang="en-US" altLang="ko-KR" b="1" dirty="0">
                <a:solidFill>
                  <a:srgbClr val="B07F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what kind of help should I now be urgently crying out to God?</a:t>
            </a:r>
          </a:p>
        </p:txBody>
      </p:sp>
    </p:spTree>
    <p:extLst>
      <p:ext uri="{BB962C8B-B14F-4D97-AF65-F5344CB8AC3E}">
        <p14:creationId xmlns:p14="http://schemas.microsoft.com/office/powerpoint/2010/main" val="133053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D3F5023-CA54-5042-A347-7B7E75BFE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5E39807-EC95-41E2-B2ED-34AD082E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06448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CHAPTER 5: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GOD’S LEADING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4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76F13-A194-AA43-8DF5-B3018B9D3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5272BBC-0333-435A-AEDD-A259129FB1E2}"/>
              </a:ext>
            </a:extLst>
          </p:cNvPr>
          <p:cNvSpPr/>
          <p:nvPr/>
        </p:nvSpPr>
        <p:spPr>
          <a:xfrm>
            <a:off x="7693535" y="956702"/>
            <a:ext cx="3903734" cy="5038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I ever had a “Brook Cherith” in my experience?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 my needs today? Have I had a place where I was far removed from all human support? </a:t>
            </a: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Have I trusted God to organize His heavenly forces to send me help in my time of need?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I know God is listening to me? </a:t>
            </a:r>
          </a:p>
        </p:txBody>
      </p:sp>
    </p:spTree>
    <p:extLst>
      <p:ext uri="{BB962C8B-B14F-4D97-AF65-F5344CB8AC3E}">
        <p14:creationId xmlns:p14="http://schemas.microsoft.com/office/powerpoint/2010/main" val="364505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9E272-933C-E949-9955-210026857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E51ED71-66B5-4747-AF7E-95669A3C2489}"/>
              </a:ext>
            </a:extLst>
          </p:cNvPr>
          <p:cNvSpPr/>
          <p:nvPr/>
        </p:nvSpPr>
        <p:spPr>
          <a:xfrm>
            <a:off x="7921900" y="1307927"/>
            <a:ext cx="3822189" cy="4568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latinLnBrk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is God shaping me today? Do I have a ministry that is of God?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Can people say of me, “Oh, man of God! Oh, woman of God! I know that God is with you and God has sent you?” </a:t>
            </a:r>
          </a:p>
          <a:p>
            <a:pPr latinLnBrk="0">
              <a:lnSpc>
                <a:spcPct val="120000"/>
              </a:lnSpc>
              <a:spcAft>
                <a:spcPts val="600"/>
              </a:spcAft>
            </a:pPr>
            <a:endParaRPr lang="en-US" altLang="ko-K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Do I know of any dead marriages and dead relationships in my church?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am I going to reach out to those around me needing new life in Jesus?</a:t>
            </a:r>
          </a:p>
        </p:txBody>
      </p:sp>
    </p:spTree>
    <p:extLst>
      <p:ext uri="{BB962C8B-B14F-4D97-AF65-F5344CB8AC3E}">
        <p14:creationId xmlns:p14="http://schemas.microsoft.com/office/powerpoint/2010/main" val="2569139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4B7BFE-000E-F94D-89BB-090C45C92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9F17651-9885-4A63-A2CC-DE20645046FC}"/>
              </a:ext>
            </a:extLst>
          </p:cNvPr>
          <p:cNvSpPr/>
          <p:nvPr/>
        </p:nvSpPr>
        <p:spPr>
          <a:xfrm>
            <a:off x="477981" y="457200"/>
            <a:ext cx="4023360" cy="3577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dirty="0">
                <a:latin typeface="Avenir Next" panose="020B0503020202020204" pitchFamily="34" charset="0"/>
                <a:ea typeface="+mj-ea"/>
                <a:cs typeface="+mj-cs"/>
              </a:rPr>
              <a:t>HAVE I EVER HAD A PRAYER OF THANKS </a:t>
            </a: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OVER EMPTY PLATES AT AN EMPTY TABLE?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044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lijah in the Bible - His Life and Story Explained">
            <a:extLst>
              <a:ext uri="{FF2B5EF4-FFF2-40B4-BE49-F238E27FC236}">
                <a16:creationId xmlns:a16="http://schemas.microsoft.com/office/drawing/2014/main" id="{10BF5CBB-3B41-3D47-A052-916D862C2B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2336BFE-30BD-44F2-872A-47456DA2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06448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CHAPTER 6: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ON CARMEL’S HEIGHTS—PART 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53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jah in the Bible - His Life and Story Explained">
            <a:extLst>
              <a:ext uri="{FF2B5EF4-FFF2-40B4-BE49-F238E27FC236}">
                <a16:creationId xmlns:a16="http://schemas.microsoft.com/office/drawing/2014/main" id="{1BE8BDDA-B2EF-704A-9BAB-18509FFF3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87B97E0-1A8A-4D03-8FF8-06ECEE43FE0B}"/>
              </a:ext>
            </a:extLst>
          </p:cNvPr>
          <p:cNvSpPr/>
          <p:nvPr/>
        </p:nvSpPr>
        <p:spPr>
          <a:xfrm>
            <a:off x="7749290" y="640081"/>
            <a:ext cx="3764826" cy="5254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</a:rPr>
              <a:t>REFLECTION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Do I ever find myself worshiping at the wrong altar?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I do to change my worship altar to focus on the God of heaven and earth?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What false gods such as money, entertainment, sex, may I be calling on to meet my felt needs?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these things truly meet my ultimate needs?</a:t>
            </a:r>
          </a:p>
        </p:txBody>
      </p:sp>
    </p:spTree>
    <p:extLst>
      <p:ext uri="{BB962C8B-B14F-4D97-AF65-F5344CB8AC3E}">
        <p14:creationId xmlns:p14="http://schemas.microsoft.com/office/powerpoint/2010/main" val="181542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man holding a Bible, most pastor's believe sexually abusive pastors should be banned for ministry">
            <a:extLst>
              <a:ext uri="{FF2B5EF4-FFF2-40B4-BE49-F238E27FC236}">
                <a16:creationId xmlns:a16="http://schemas.microsoft.com/office/drawing/2014/main" id="{A229E121-AB22-854A-9870-78DDAC8B6B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05B63BE-8FD4-4AEB-8A39-F8632E23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6" y="5250333"/>
            <a:ext cx="11210925" cy="8957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en-US" altLang="ko-KR" sz="3100" b="1" dirty="0">
                <a:solidFill>
                  <a:srgbClr val="901A52"/>
                </a:solidFill>
                <a:latin typeface="Avenir Next" panose="020B0503020202020204" pitchFamily="34" charset="0"/>
              </a:rPr>
              <a:t>CHAPTER 1 </a:t>
            </a:r>
            <a:b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</a:br>
            <a:r>
              <a:rPr lang="en-US" altLang="ko-KR" sz="3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THE LAST MESSAGE—</a:t>
            </a:r>
            <a:r>
              <a:rPr lang="en-US" altLang="ko-KR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THE FIRST MARATHON</a:t>
            </a:r>
            <a:endParaRPr lang="en-US" altLang="ko-KR" sz="3600" dirty="0">
              <a:solidFill>
                <a:schemeClr val="tx1">
                  <a:lumMod val="85000"/>
                  <a:lumOff val="15000"/>
                </a:schemeClr>
              </a:solidFill>
              <a:latin typeface="Avenir Next" panose="020B0503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36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lijah in the Bible - His Life and Story Explained">
            <a:extLst>
              <a:ext uri="{FF2B5EF4-FFF2-40B4-BE49-F238E27FC236}">
                <a16:creationId xmlns:a16="http://schemas.microsoft.com/office/drawing/2014/main" id="{DD66824E-3F91-BB46-997F-CEC527D2A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70DAFC8-5F46-4794-B6BC-1DADDB2FBCAC}"/>
              </a:ext>
            </a:extLst>
          </p:cNvPr>
          <p:cNvSpPr/>
          <p:nvPr/>
        </p:nvSpPr>
        <p:spPr>
          <a:xfrm>
            <a:off x="7531610" y="1137424"/>
            <a:ext cx="3822189" cy="5039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How can God help me to experience heart-turning? Are there individuals in my life who need to have heart-turning experiences?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any altars that I know of broken down and in need of repair?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Do I want a heart-turning kind of worship in my home?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that the kind of worship that I want to share with the people in my church?</a:t>
            </a:r>
          </a:p>
        </p:txBody>
      </p:sp>
    </p:spTree>
    <p:extLst>
      <p:ext uri="{BB962C8B-B14F-4D97-AF65-F5344CB8AC3E}">
        <p14:creationId xmlns:p14="http://schemas.microsoft.com/office/powerpoint/2010/main" val="230654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jah in the Bible - His Life and Story Explained">
            <a:extLst>
              <a:ext uri="{FF2B5EF4-FFF2-40B4-BE49-F238E27FC236}">
                <a16:creationId xmlns:a16="http://schemas.microsoft.com/office/drawing/2014/main" id="{A7537530-AEA4-4E4F-AD6B-D376BAB3D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C1FB5F0-FE9E-47C9-8D15-A55FFC021E5B}"/>
              </a:ext>
            </a:extLst>
          </p:cNvPr>
          <p:cNvSpPr/>
          <p:nvPr/>
        </p:nvSpPr>
        <p:spPr>
          <a:xfrm>
            <a:off x="7749289" y="2121763"/>
            <a:ext cx="3926037" cy="377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I ever experienced a day when I made a choice to follow God’s leading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that resulted in my standing completely alone?</a:t>
            </a:r>
          </a:p>
        </p:txBody>
      </p:sp>
    </p:spTree>
    <p:extLst>
      <p:ext uri="{BB962C8B-B14F-4D97-AF65-F5344CB8AC3E}">
        <p14:creationId xmlns:p14="http://schemas.microsoft.com/office/powerpoint/2010/main" val="2830328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ijah in the Bible - His Life and Story Explained">
            <a:extLst>
              <a:ext uri="{FF2B5EF4-FFF2-40B4-BE49-F238E27FC236}">
                <a16:creationId xmlns:a16="http://schemas.microsoft.com/office/drawing/2014/main" id="{4A2D1FDB-2F7A-C641-BFAB-9327A9750F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0209CD8-5FFA-48E2-A925-4329E280E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9529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CHAPTER 7: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ON CARMEL’S HEIGHTS—PART II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99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jah in the Bible - His Life and Story Explained">
            <a:extLst>
              <a:ext uri="{FF2B5EF4-FFF2-40B4-BE49-F238E27FC236}">
                <a16:creationId xmlns:a16="http://schemas.microsoft.com/office/drawing/2014/main" id="{50E7BAAB-4DB8-9C4F-B405-CE6CE8967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02F7650-C3F1-4282-8003-A8252E26B073}"/>
              </a:ext>
            </a:extLst>
          </p:cNvPr>
          <p:cNvSpPr/>
          <p:nvPr/>
        </p:nvSpPr>
        <p:spPr>
          <a:xfrm>
            <a:off x="7749290" y="1048215"/>
            <a:ext cx="3764826" cy="4846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</a:rPr>
              <a:t>REFLECTION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1500" dirty="0"/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Have I ever wondered why it seemed God was not answering my prayers even when I have prayed the prayer over and over again?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did it seem God was not listening? </a:t>
            </a: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Who in my life may need my persevering, intercessory prayer? In what ways can praying for another person change my own life?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does God want me to pray for His guidance in my life and in the lives of my family members and friends?</a:t>
            </a:r>
          </a:p>
        </p:txBody>
      </p:sp>
    </p:spTree>
    <p:extLst>
      <p:ext uri="{BB962C8B-B14F-4D97-AF65-F5344CB8AC3E}">
        <p14:creationId xmlns:p14="http://schemas.microsoft.com/office/powerpoint/2010/main" val="378129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lijah in the Bible - His Life and Story Explained">
            <a:extLst>
              <a:ext uri="{FF2B5EF4-FFF2-40B4-BE49-F238E27FC236}">
                <a16:creationId xmlns:a16="http://schemas.microsoft.com/office/drawing/2014/main" id="{B77D9363-7C22-8A48-8DAC-7D3D326BF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C1E4CAD-5F85-4C42-A58A-85EF32904828}"/>
              </a:ext>
            </a:extLst>
          </p:cNvPr>
          <p:cNvSpPr/>
          <p:nvPr/>
        </p:nvSpPr>
        <p:spPr>
          <a:xfrm>
            <a:off x="7877297" y="947854"/>
            <a:ext cx="3898391" cy="505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Am I praying for more than just a few scattered drops of the Holy Spirit? Am I praying for an abundant down pouring of the Holy Spirit? Can I ask, believe, and claim the promise in Zechariah 10:1?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“Ask the Lord for rain in the time of the latter rain. The Lord will make flashing clouds; He will give them showers of rain.” </a:t>
            </a:r>
          </a:p>
        </p:txBody>
      </p:sp>
    </p:spTree>
    <p:extLst>
      <p:ext uri="{BB962C8B-B14F-4D97-AF65-F5344CB8AC3E}">
        <p14:creationId xmlns:p14="http://schemas.microsoft.com/office/powerpoint/2010/main" val="2182331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nk flowers on book page">
            <a:extLst>
              <a:ext uri="{FF2B5EF4-FFF2-40B4-BE49-F238E27FC236}">
                <a16:creationId xmlns:a16="http://schemas.microsoft.com/office/drawing/2014/main" id="{548EED0D-1B6C-CA4F-8947-389F60435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7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6BA7C97-B42C-417A-8EE4-DAB50726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73685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latinLnBrk="0">
              <a:lnSpc>
                <a:spcPct val="100000"/>
              </a:lnSpc>
            </a:pPr>
            <a:r>
              <a:rPr lang="en-US" altLang="ko-KR" sz="2800" b="1" dirty="0">
                <a:solidFill>
                  <a:srgbClr val="C03A5D"/>
                </a:solidFill>
                <a:latin typeface="Avenir Next" panose="020B0503020202020204" pitchFamily="34" charset="0"/>
              </a:rPr>
              <a:t>CHAPTER 8: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</a:t>
            </a:r>
            <a:r>
              <a:rPr lang="en-US" altLang="ko-KR" sz="2800" b="1" dirty="0">
                <a:solidFill>
                  <a:srgbClr val="C03A5D"/>
                </a:solidFill>
                <a:latin typeface="Avenir Next" panose="020B0503020202020204" pitchFamily="34" charset="0"/>
              </a:rPr>
              <a:t>RUNNING AWAY FROM GOD</a:t>
            </a:r>
            <a:b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</a:b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AND CAPTURING A NEW VISION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10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nk flowers on book page">
            <a:extLst>
              <a:ext uri="{FF2B5EF4-FFF2-40B4-BE49-F238E27FC236}">
                <a16:creationId xmlns:a16="http://schemas.microsoft.com/office/drawing/2014/main" id="{A7A5A6A3-D684-C54F-8FCB-B677259CD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F54EF11-D8ED-459D-8D63-4DE414E68056}"/>
              </a:ext>
            </a:extLst>
          </p:cNvPr>
          <p:cNvSpPr/>
          <p:nvPr/>
        </p:nvSpPr>
        <p:spPr>
          <a:xfrm>
            <a:off x="7749290" y="1016000"/>
            <a:ext cx="3764826" cy="5201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500" b="1" dirty="0">
                <a:solidFill>
                  <a:srgbClr val="901A52"/>
                </a:solidFill>
              </a:rPr>
              <a:t>REFLECTION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1700" dirty="0"/>
          </a:p>
          <a:p>
            <a:pPr marL="4000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I ever felt depressed because of my situation?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Maybe a Jezebel is after me. Maybe it is a gossipy church member. Perhaps it has become a challenge to handle the kids. </a:t>
            </a:r>
          </a:p>
          <a:p>
            <a:pPr latinLnBrk="0">
              <a:spcAft>
                <a:spcPts val="600"/>
              </a:spcAft>
            </a:pPr>
            <a:endParaRPr lang="en-US" altLang="ko-KR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00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I counsel a depressed person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someone who is so depressed that he or she wants to die?</a:t>
            </a:r>
          </a:p>
        </p:txBody>
      </p:sp>
    </p:spTree>
    <p:extLst>
      <p:ext uri="{BB962C8B-B14F-4D97-AF65-F5344CB8AC3E}">
        <p14:creationId xmlns:p14="http://schemas.microsoft.com/office/powerpoint/2010/main" val="2674869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pink flowers on book page">
            <a:extLst>
              <a:ext uri="{FF2B5EF4-FFF2-40B4-BE49-F238E27FC236}">
                <a16:creationId xmlns:a16="http://schemas.microsoft.com/office/drawing/2014/main" id="{967E57DE-3685-A44F-974C-114455F7C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BC17235-D651-4A86-849A-0293AFCE2B46}"/>
              </a:ext>
            </a:extLst>
          </p:cNvPr>
          <p:cNvSpPr/>
          <p:nvPr/>
        </p:nvSpPr>
        <p:spPr>
          <a:xfrm>
            <a:off x="7388199" y="1343380"/>
            <a:ext cx="4140013" cy="3905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When I have run from God, when I have turned my back on duty, </a:t>
            </a: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God still hear me? </a:t>
            </a:r>
          </a:p>
          <a:p>
            <a:pPr marL="342900" indent="-2286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286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I ever felt like I was the only one left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who was faithful to God?</a:t>
            </a:r>
          </a:p>
        </p:txBody>
      </p:sp>
    </p:spTree>
    <p:extLst>
      <p:ext uri="{BB962C8B-B14F-4D97-AF65-F5344CB8AC3E}">
        <p14:creationId xmlns:p14="http://schemas.microsoft.com/office/powerpoint/2010/main" val="3027578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nk flowers on book page">
            <a:extLst>
              <a:ext uri="{FF2B5EF4-FFF2-40B4-BE49-F238E27FC236}">
                <a16:creationId xmlns:a16="http://schemas.microsoft.com/office/drawing/2014/main" id="{1A0F01F7-1AE3-B243-8BDC-3DDA68F7C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8B92E6A-B0F2-4B51-A8F1-8B3330C01122}"/>
              </a:ext>
            </a:extLst>
          </p:cNvPr>
          <p:cNvSpPr/>
          <p:nvPr/>
        </p:nvSpPr>
        <p:spPr>
          <a:xfrm>
            <a:off x="7749290" y="1659467"/>
            <a:ext cx="3764826" cy="4235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Do I feel that at some crucial time in my life, God has communicated with me and given me special guidance? </a:t>
            </a: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so, share your experience with a friend or acquaintance. </a:t>
            </a:r>
          </a:p>
        </p:txBody>
      </p:sp>
    </p:spTree>
    <p:extLst>
      <p:ext uri="{BB962C8B-B14F-4D97-AF65-F5344CB8AC3E}">
        <p14:creationId xmlns:p14="http://schemas.microsoft.com/office/powerpoint/2010/main" val="1252149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Ịlaịja Onye Amụma Gbachiteere Ofufe Chineke | Ezigbo Okwukwe">
            <a:extLst>
              <a:ext uri="{FF2B5EF4-FFF2-40B4-BE49-F238E27FC236}">
                <a16:creationId xmlns:a16="http://schemas.microsoft.com/office/drawing/2014/main" id="{3FB6A59E-CCD2-D241-8392-29CD68FF8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46ACD09-2D38-446B-8E5C-DECA15BD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en-US" altLang="ko-KR" sz="36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CHAPTER 9: THE SECOND ELIJAH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— JOHN THE BAPTIST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holding a Bible, most pastor's believe sexually abusive pastors should be banned for ministry">
            <a:extLst>
              <a:ext uri="{FF2B5EF4-FFF2-40B4-BE49-F238E27FC236}">
                <a16:creationId xmlns:a16="http://schemas.microsoft.com/office/drawing/2014/main" id="{B4CE49EF-8DBD-C94E-A00E-C649E752C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5D46E6D-C48E-4DD7-AD19-FD9EBFD31963}"/>
              </a:ext>
            </a:extLst>
          </p:cNvPr>
          <p:cNvSpPr/>
          <p:nvPr/>
        </p:nvSpPr>
        <p:spPr>
          <a:xfrm>
            <a:off x="7749289" y="729289"/>
            <a:ext cx="3948339" cy="341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rgbClr val="901A52"/>
                </a:solidFill>
              </a:rPr>
              <a:t>REFLECTION 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I become one of the messengers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who deliver the Elijah Message in these times?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How can we do it?</a:t>
            </a:r>
          </a:p>
        </p:txBody>
      </p:sp>
    </p:spTree>
    <p:extLst>
      <p:ext uri="{BB962C8B-B14F-4D97-AF65-F5344CB8AC3E}">
        <p14:creationId xmlns:p14="http://schemas.microsoft.com/office/powerpoint/2010/main" val="912564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Ịlaịja Onye Amụma Gbachiteere Ofufe Chineke | Ezigbo Okwukwe">
            <a:extLst>
              <a:ext uri="{FF2B5EF4-FFF2-40B4-BE49-F238E27FC236}">
                <a16:creationId xmlns:a16="http://schemas.microsoft.com/office/drawing/2014/main" id="{086816E1-6E8A-3C49-A3B1-D3869CCCA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886F3E4-ED9E-4082-9DD5-8ED35EAA01A9}"/>
              </a:ext>
            </a:extLst>
          </p:cNvPr>
          <p:cNvSpPr/>
          <p:nvPr/>
        </p:nvSpPr>
        <p:spPr>
          <a:xfrm>
            <a:off x="7749289" y="1128889"/>
            <a:ext cx="3923421" cy="476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4">
                    <a:lumMod val="75000"/>
                  </a:schemeClr>
                </a:solidFill>
              </a:rPr>
              <a:t>REFLECTION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dirty="0"/>
          </a:p>
          <a:p>
            <a:pPr marL="285750" indent="-28575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ready to meet the King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of kings and Lord of lords at His second coming?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Am I one of the “</a:t>
            </a:r>
            <a:r>
              <a:rPr lang="en-US" altLang="ko-K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stratores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,” who is preparing the road for Jesus’ second coming to this earth? </a:t>
            </a:r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a herald of His second coming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768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Ịlaịja Onye Amụma Gbachiteere Ofufe Chineke | Ezigbo Okwukwe">
            <a:extLst>
              <a:ext uri="{FF2B5EF4-FFF2-40B4-BE49-F238E27FC236}">
                <a16:creationId xmlns:a16="http://schemas.microsoft.com/office/drawing/2014/main" id="{A7712BC4-5B76-FF44-AB4B-6AD5598EF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1D08542-DFFC-4C7A-AD1D-8B9CA3E78FC8}"/>
              </a:ext>
            </a:extLst>
          </p:cNvPr>
          <p:cNvSpPr/>
          <p:nvPr/>
        </p:nvSpPr>
        <p:spPr>
          <a:xfrm>
            <a:off x="8236512" y="2664181"/>
            <a:ext cx="3481357" cy="2401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spcBef>
                <a:spcPct val="0"/>
              </a:spcBef>
              <a:spcAft>
                <a:spcPts val="600"/>
              </a:spcAft>
            </a:pPr>
            <a:r>
              <a:rPr lang="en-US" altLang="ko-KR" sz="2400" dirty="0">
                <a:latin typeface="Avenir Next" panose="020B0503020202020204" pitchFamily="34" charset="0"/>
                <a:ea typeface="+mj-ea"/>
                <a:cs typeface="+mj-cs"/>
              </a:rPr>
              <a:t>IN WHAT WAYS IS GOD WORKING IN MY </a:t>
            </a:r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LIFE TO MAKE CROOKED PLACES STRAIGHT?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02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puzzle piece completing a black puzzle">
            <a:extLst>
              <a:ext uri="{FF2B5EF4-FFF2-40B4-BE49-F238E27FC236}">
                <a16:creationId xmlns:a16="http://schemas.microsoft.com/office/drawing/2014/main" id="{6CC9057B-83EB-1C89-61E3-F3C8D05AA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FB6DF42-C53F-4231-B221-9C67F886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5110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rgbClr val="FFC000"/>
                </a:solidFill>
                <a:latin typeface="Avenir Next" panose="020B0503020202020204" pitchFamily="34" charset="0"/>
              </a:rPr>
              <a:t>CHAPTER 10: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HE RESTORES ALL THINGS— PART 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7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puzzle piece completing a black puzzle">
            <a:extLst>
              <a:ext uri="{FF2B5EF4-FFF2-40B4-BE49-F238E27FC236}">
                <a16:creationId xmlns:a16="http://schemas.microsoft.com/office/drawing/2014/main" id="{E6F4B105-3F07-5644-BB14-B1C7CBCABC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52BDDCD-8476-4864-A2E3-169826ACCA54}"/>
              </a:ext>
            </a:extLst>
          </p:cNvPr>
          <p:cNvSpPr/>
          <p:nvPr/>
        </p:nvSpPr>
        <p:spPr>
          <a:xfrm>
            <a:off x="7749290" y="1185333"/>
            <a:ext cx="3764826" cy="47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4">
                    <a:lumMod val="75000"/>
                  </a:schemeClr>
                </a:solidFill>
              </a:rPr>
              <a:t>REFLECTION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Do you think that Joel 2 can be fulfilled in our day? </a:t>
            </a:r>
            <a:r>
              <a:rPr lang="en-US" altLang="ko-KR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agree that this could happen very soon?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Mothers, grandmothers, where are your jewels today? What are you doing to raise up champions of the truth? </a:t>
            </a:r>
            <a:r>
              <a:rPr lang="en-US" altLang="ko-KR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asked Jesus to help you shape lives for Him?</a:t>
            </a:r>
          </a:p>
        </p:txBody>
      </p:sp>
    </p:spTree>
    <p:extLst>
      <p:ext uri="{BB962C8B-B14F-4D97-AF65-F5344CB8AC3E}">
        <p14:creationId xmlns:p14="http://schemas.microsoft.com/office/powerpoint/2010/main" val="2727679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puzzle piece completing a black puzzle">
            <a:extLst>
              <a:ext uri="{FF2B5EF4-FFF2-40B4-BE49-F238E27FC236}">
                <a16:creationId xmlns:a16="http://schemas.microsoft.com/office/drawing/2014/main" id="{F822DC05-2FB1-694D-8FC3-4136A5E96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1A0F493-7F32-4C16-93DD-B5F911852719}"/>
              </a:ext>
            </a:extLst>
          </p:cNvPr>
          <p:cNvSpPr/>
          <p:nvPr/>
        </p:nvSpPr>
        <p:spPr>
          <a:xfrm>
            <a:off x="7531610" y="519288"/>
            <a:ext cx="4502346" cy="4844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Fathers, grandfathers, how are you teaching your children to love Jesus? </a:t>
            </a:r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ways are you showing your children the true love of Jesus in making daily decisions? </a:t>
            </a: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Children and singles, are you daily asking God how you can serve Him? </a:t>
            </a:r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God “who has spoken by the mouth of all His holy prophets, use you as “modern </a:t>
            </a:r>
            <a:r>
              <a:rPr lang="en-US" altLang="ko-KR" sz="2400" b="1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Elijahs</a:t>
            </a:r>
            <a:r>
              <a:rPr lang="en-US" altLang="ko-KR" sz="2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to prepare others for His second coming?</a:t>
            </a:r>
          </a:p>
        </p:txBody>
      </p:sp>
    </p:spTree>
    <p:extLst>
      <p:ext uri="{BB962C8B-B14F-4D97-AF65-F5344CB8AC3E}">
        <p14:creationId xmlns:p14="http://schemas.microsoft.com/office/powerpoint/2010/main" val="4170195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eart shape book page close-up photography">
            <a:extLst>
              <a:ext uri="{FF2B5EF4-FFF2-40B4-BE49-F238E27FC236}">
                <a16:creationId xmlns:a16="http://schemas.microsoft.com/office/drawing/2014/main" id="{23CA8415-58EF-EC46-B2FA-1E6692BEC2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2EA2B88-2FC1-4300-BA19-34D8ADEC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</a:rPr>
              <a:t>CHAPTER 11: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HE RESTORES ALL THINGS—PART II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49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t shape book page close-up photography">
            <a:extLst>
              <a:ext uri="{FF2B5EF4-FFF2-40B4-BE49-F238E27FC236}">
                <a16:creationId xmlns:a16="http://schemas.microsoft.com/office/drawing/2014/main" id="{63C27820-0D2C-D44E-8730-15378A5BFC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7B87119-6BC3-42FA-8D65-606DB4DCCD72}"/>
              </a:ext>
            </a:extLst>
          </p:cNvPr>
          <p:cNvSpPr/>
          <p:nvPr/>
        </p:nvSpPr>
        <p:spPr>
          <a:xfrm>
            <a:off x="7749290" y="767644"/>
            <a:ext cx="3855688" cy="512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spcAft>
                <a:spcPts val="600"/>
              </a:spcAft>
            </a:pPr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</a:rPr>
              <a:t>REFLECTION </a:t>
            </a:r>
          </a:p>
          <a:p>
            <a:pPr indent="-2286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700" dirty="0"/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When I examine my own life, do I find a ghost town landscape? What can I do to restore “new black soil and trees” back into my life?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Jesus be part of my reclamation process? </a:t>
            </a: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Am I willing to prepare the way of the Lord with my friends and family by sincerely saying, “I am sorry I hurt you.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you forgive me?”</a:t>
            </a:r>
          </a:p>
        </p:txBody>
      </p:sp>
    </p:spTree>
    <p:extLst>
      <p:ext uri="{BB962C8B-B14F-4D97-AF65-F5344CB8AC3E}">
        <p14:creationId xmlns:p14="http://schemas.microsoft.com/office/powerpoint/2010/main" val="228620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eart shape book page close-up photography">
            <a:extLst>
              <a:ext uri="{FF2B5EF4-FFF2-40B4-BE49-F238E27FC236}">
                <a16:creationId xmlns:a16="http://schemas.microsoft.com/office/drawing/2014/main" id="{0CA7DA10-96BF-3F40-805F-7A0F17B3B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DD1559-C332-4FA6-A688-2C7941151D55}"/>
              </a:ext>
            </a:extLst>
          </p:cNvPr>
          <p:cNvSpPr/>
          <p:nvPr/>
        </p:nvSpPr>
        <p:spPr>
          <a:xfrm>
            <a:off x="7531610" y="936978"/>
            <a:ext cx="4028212" cy="5452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Where do I find myself in the steps mentioned by Peter in his post-Pentecost sermon [repent, be converted, sins blotted out, receive the times of refreshing that come from the presence of the Lord (outpouring of the Holy Spirit), the restoration of all things]?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on the road toward total restoration? </a:t>
            </a:r>
          </a:p>
          <a:p>
            <a:pPr latinLnBrk="0">
              <a:spcAft>
                <a:spcPts val="600"/>
              </a:spcAft>
            </a:pPr>
            <a:endParaRPr lang="en-US" altLang="ko-K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Do I want to be part of the Elijah Message and the restoration of ALL things?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I help others to be part of a restoration journey?</a:t>
            </a:r>
          </a:p>
        </p:txBody>
      </p:sp>
    </p:spTree>
    <p:extLst>
      <p:ext uri="{BB962C8B-B14F-4D97-AF65-F5344CB8AC3E}">
        <p14:creationId xmlns:p14="http://schemas.microsoft.com/office/powerpoint/2010/main" val="4185512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t shape book page close-up photography">
            <a:extLst>
              <a:ext uri="{FF2B5EF4-FFF2-40B4-BE49-F238E27FC236}">
                <a16:creationId xmlns:a16="http://schemas.microsoft.com/office/drawing/2014/main" id="{49D8AC35-517E-B249-B77E-BDC521B3C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B9D0125-04CE-40D8-A27C-1CA10B2FE6CC}"/>
              </a:ext>
            </a:extLst>
          </p:cNvPr>
          <p:cNvSpPr/>
          <p:nvPr/>
        </p:nvSpPr>
        <p:spPr>
          <a:xfrm>
            <a:off x="8022021" y="2754490"/>
            <a:ext cx="3852041" cy="231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spcBef>
                <a:spcPct val="0"/>
              </a:spcBef>
              <a:spcAft>
                <a:spcPts val="600"/>
              </a:spcAft>
            </a:pPr>
            <a:r>
              <a:rPr lang="en-US" altLang="ko-KR" sz="2400" dirty="0">
                <a:latin typeface="Avenir Next" panose="020B0503020202020204" pitchFamily="34" charset="0"/>
                <a:ea typeface="+mj-ea"/>
                <a:cs typeface="+mj-cs"/>
              </a:rPr>
              <a:t>IT MAY NOT BE LONG UNTIL THIS HAPPENS. </a:t>
            </a:r>
          </a:p>
          <a:p>
            <a:pPr algn="ctr" latinLnBrk="0">
              <a:spcBef>
                <a:spcPct val="0"/>
              </a:spcBef>
              <a:spcAft>
                <a:spcPts val="600"/>
              </a:spcAft>
            </a:pPr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AM I PREPARING? HOW SHALL I PREPARE?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38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lective focus photography of a girl holding flowers">
            <a:extLst>
              <a:ext uri="{FF2B5EF4-FFF2-40B4-BE49-F238E27FC236}">
                <a16:creationId xmlns:a16="http://schemas.microsoft.com/office/drawing/2014/main" id="{D7268372-D8B4-7B4E-B1D5-6019D59095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4F09567-C2E3-410A-B201-19737CA6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07552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rgbClr val="901A52"/>
                </a:solidFill>
                <a:latin typeface="Avenir Next" panose="020B0503020202020204" pitchFamily="34" charset="0"/>
              </a:rPr>
              <a:t>CHAPTER 12: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HOW MUCH IS A CHILD WORTH?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een plant on white book page">
            <a:extLst>
              <a:ext uri="{FF2B5EF4-FFF2-40B4-BE49-F238E27FC236}">
                <a16:creationId xmlns:a16="http://schemas.microsoft.com/office/drawing/2014/main" id="{0AA0CB20-AF16-9046-8E4F-98276061C6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DAB6EE-8B89-4CE3-81A4-1A482522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9529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CHAPTER 2: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“THEN THE FIRE OF </a:t>
            </a:r>
            <a:r>
              <a:rPr lang="en-US" altLang="ko-KR" sz="3600" b="1" dirty="0">
                <a:solidFill>
                  <a:schemeClr val="accent6">
                    <a:lumMod val="50000"/>
                  </a:schemeClr>
                </a:solidFill>
                <a:latin typeface="Avenir Next" panose="020B0503020202020204" pitchFamily="34" charset="0"/>
              </a:rPr>
              <a:t>THE LORD FELL”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779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lective focus photography of a girl holding flowers">
            <a:extLst>
              <a:ext uri="{FF2B5EF4-FFF2-40B4-BE49-F238E27FC236}">
                <a16:creationId xmlns:a16="http://schemas.microsoft.com/office/drawing/2014/main" id="{80791BF5-0A2E-8546-80CD-F7EDE6927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3D5D5F7-9E74-4FD4-8905-26FA763D7079}"/>
              </a:ext>
            </a:extLst>
          </p:cNvPr>
          <p:cNvSpPr/>
          <p:nvPr/>
        </p:nvSpPr>
        <p:spPr>
          <a:xfrm>
            <a:off x="7749290" y="903112"/>
            <a:ext cx="3764826" cy="504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spcAft>
                <a:spcPts val="600"/>
              </a:spcAft>
            </a:pPr>
            <a:r>
              <a:rPr lang="en-US" altLang="ko-KR" sz="3200" b="1" dirty="0">
                <a:solidFill>
                  <a:srgbClr val="901A52"/>
                </a:solidFill>
              </a:rPr>
              <a:t>REFLECTION </a:t>
            </a:r>
          </a:p>
          <a:p>
            <a:pPr latinLnBrk="0">
              <a:spcAft>
                <a:spcPts val="600"/>
              </a:spcAft>
            </a:pPr>
            <a:endParaRPr lang="en-US" altLang="ko-KR" sz="2400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we do as parents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so that the developing embryo/ child also reflects the image of God?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the Baal worshippers have a different idea of a child’s worth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than we do today?</a:t>
            </a:r>
          </a:p>
        </p:txBody>
      </p:sp>
    </p:spTree>
    <p:extLst>
      <p:ext uri="{BB962C8B-B14F-4D97-AF65-F5344CB8AC3E}">
        <p14:creationId xmlns:p14="http://schemas.microsoft.com/office/powerpoint/2010/main" val="2806959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elective focus photography of a girl holding flowers">
            <a:extLst>
              <a:ext uri="{FF2B5EF4-FFF2-40B4-BE49-F238E27FC236}">
                <a16:creationId xmlns:a16="http://schemas.microsoft.com/office/drawing/2014/main" id="{3BE1D082-109B-D94C-AB06-99AD6BD16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2175D10-63E3-4DD1-B89B-F40D68082FAA}"/>
              </a:ext>
            </a:extLst>
          </p:cNvPr>
          <p:cNvSpPr/>
          <p:nvPr/>
        </p:nvSpPr>
        <p:spPr>
          <a:xfrm>
            <a:off x="7531610" y="914400"/>
            <a:ext cx="3822189" cy="54299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In what ways might Seventh-day Adventist Christians be sacrificing children today? </a:t>
            </a:r>
            <a:r>
              <a:rPr lang="en-US" altLang="ko-KR" sz="20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the gods of personal ambition, materialism, selfish leisure, unwise priorities, and workaholic drives pushing today’s children to destruction? </a:t>
            </a:r>
          </a:p>
          <a:p>
            <a:pPr marL="285750" indent="-28575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b="1" dirty="0">
              <a:solidFill>
                <a:srgbClr val="901A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Have family worship and prayer been replaced by the internet and television? What is stopping parents today from being loving guardians of the children God has given? </a:t>
            </a:r>
            <a:r>
              <a:rPr lang="en-US" altLang="ko-KR" sz="20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and our home activities were weighed in the balance, would we be found wanting? </a:t>
            </a:r>
          </a:p>
        </p:txBody>
      </p:sp>
    </p:spTree>
    <p:extLst>
      <p:ext uri="{BB962C8B-B14F-4D97-AF65-F5344CB8AC3E}">
        <p14:creationId xmlns:p14="http://schemas.microsoft.com/office/powerpoint/2010/main" val="680231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of two adults and a kid on top of each other">
            <a:extLst>
              <a:ext uri="{FF2B5EF4-FFF2-40B4-BE49-F238E27FC236}">
                <a16:creationId xmlns:a16="http://schemas.microsoft.com/office/drawing/2014/main" id="{1E26972C-A789-3F4A-6F80-03CFD71CD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D7166F6-D5FB-451D-86E3-C6D11EE1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62396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6">
                    <a:lumMod val="75000"/>
                  </a:schemeClr>
                </a:solidFill>
                <a:latin typeface="Avenir Next" panose="020B0503020202020204" pitchFamily="34" charset="0"/>
              </a:rPr>
              <a:t>CHAPTER 13: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FAMILY COVENANTS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53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of two adults and a kid on top of each other">
            <a:extLst>
              <a:ext uri="{FF2B5EF4-FFF2-40B4-BE49-F238E27FC236}">
                <a16:creationId xmlns:a16="http://schemas.microsoft.com/office/drawing/2014/main" id="{18242BC4-E4AA-6342-802B-98B8FEF774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10229CC-D3DC-4D52-821F-BE62E149CE75}"/>
              </a:ext>
            </a:extLst>
          </p:cNvPr>
          <p:cNvSpPr/>
          <p:nvPr/>
        </p:nvSpPr>
        <p:spPr>
          <a:xfrm>
            <a:off x="7749290" y="846667"/>
            <a:ext cx="3764826" cy="5048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spcAft>
                <a:spcPts val="600"/>
              </a:spcAft>
            </a:pP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</a:rPr>
              <a:t>REFLECTION </a:t>
            </a:r>
          </a:p>
          <a:p>
            <a:pPr indent="-2286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500" dirty="0"/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Do I think God wants to establish a covenant with my family under His guidance?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so, why? In what ways are God’s promises about family heart-turning part of the covenant journey? </a:t>
            </a: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What are the relationships between me and my mother and father? Do we hold a mutual family covenant? If not, how can we establish a covenant? 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it over with members of your family and find an appropriate date to begin. </a:t>
            </a:r>
          </a:p>
        </p:txBody>
      </p:sp>
    </p:spTree>
    <p:extLst>
      <p:ext uri="{BB962C8B-B14F-4D97-AF65-F5344CB8AC3E}">
        <p14:creationId xmlns:p14="http://schemas.microsoft.com/office/powerpoint/2010/main" val="148716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hand of two adults and a kid on top of each other">
            <a:extLst>
              <a:ext uri="{FF2B5EF4-FFF2-40B4-BE49-F238E27FC236}">
                <a16:creationId xmlns:a16="http://schemas.microsoft.com/office/drawing/2014/main" id="{BD9FC92D-469A-C04F-87E4-1B3102313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8757DDB1-A276-4126-AC18-21F74785626A}"/>
              </a:ext>
            </a:extLst>
          </p:cNvPr>
          <p:cNvSpPr/>
          <p:nvPr/>
        </p:nvSpPr>
        <p:spPr>
          <a:xfrm>
            <a:off x="7960589" y="1083729"/>
            <a:ext cx="4138050" cy="5339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I ensure that I keep my covenants with God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and with my family? </a:t>
            </a:r>
          </a:p>
          <a:p>
            <a:pPr marL="342900" indent="-3429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Do I feel that God has performed great and mighty things for my family across the generations? </a:t>
            </a:r>
            <a:r>
              <a:rPr lang="en-US" altLang="ko-K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so, tell those blessings and share your experience with someone who will be encouraged by hearing your story. </a:t>
            </a:r>
          </a:p>
        </p:txBody>
      </p:sp>
    </p:spTree>
    <p:extLst>
      <p:ext uri="{BB962C8B-B14F-4D97-AF65-F5344CB8AC3E}">
        <p14:creationId xmlns:p14="http://schemas.microsoft.com/office/powerpoint/2010/main" val="4200908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l towers">
            <a:extLst>
              <a:ext uri="{FF2B5EF4-FFF2-40B4-BE49-F238E27FC236}">
                <a16:creationId xmlns:a16="http://schemas.microsoft.com/office/drawing/2014/main" id="{72EE128D-ED10-2239-524C-57A7A6E70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34E3EB0-FFE4-4E2F-B50D-0752F876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19" y="5418841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en-US" altLang="ko-KR" sz="3600" b="1" dirty="0">
                <a:solidFill>
                  <a:schemeClr val="accent1">
                    <a:lumMod val="50000"/>
                  </a:schemeClr>
                </a:solidFill>
                <a:latin typeface="Avenir Next" panose="020B0503020202020204" pitchFamily="34" charset="0"/>
              </a:rPr>
              <a:t>CHAPTER 14: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TRANSMITTING OUR HERITAGE—PART I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338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ll towers">
            <a:extLst>
              <a:ext uri="{FF2B5EF4-FFF2-40B4-BE49-F238E27FC236}">
                <a16:creationId xmlns:a16="http://schemas.microsoft.com/office/drawing/2014/main" id="{BE54E8AB-D366-C649-B305-0440E060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4FC1E51-79C8-4F8A-8EC5-8708B9F6759A}"/>
              </a:ext>
            </a:extLst>
          </p:cNvPr>
          <p:cNvSpPr/>
          <p:nvPr/>
        </p:nvSpPr>
        <p:spPr>
          <a:xfrm>
            <a:off x="7692844" y="959556"/>
            <a:ext cx="3923421" cy="493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spcAft>
                <a:spcPts val="600"/>
              </a:spcAft>
            </a:pPr>
            <a:r>
              <a:rPr lang="en-US" altLang="ko-KR" sz="3000" b="1" dirty="0">
                <a:solidFill>
                  <a:srgbClr val="002060"/>
                </a:solidFill>
              </a:rPr>
              <a:t>REFLECTION </a:t>
            </a:r>
          </a:p>
          <a:p>
            <a:pPr latinLnBrk="0">
              <a:spcAft>
                <a:spcPts val="600"/>
              </a:spcAft>
            </a:pPr>
            <a:endParaRPr lang="en-US" altLang="ko-KR" dirty="0"/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Do I model to the coming generation guiding principles by which to live? If so, how? </a:t>
            </a:r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someone should walk in my footsteps, will it be all right? </a:t>
            </a:r>
          </a:p>
          <a:p>
            <a:pPr latinLnBrk="0">
              <a:spcAft>
                <a:spcPts val="600"/>
              </a:spcAft>
            </a:pPr>
            <a:endParaRPr lang="en-US" altLang="ko-K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the process of mentoring others </a:t>
            </a:r>
            <a:r>
              <a:rPr lang="en-US" altLang="ko-KR" sz="2200" dirty="0">
                <a:latin typeface="Calibri" panose="020F0502020204030204" pitchFamily="34" charset="0"/>
                <a:cs typeface="Calibri" panose="020F0502020204030204" pitchFamily="34" charset="0"/>
              </a:rPr>
              <a:t>so important in our journey with Jesus?</a:t>
            </a:r>
          </a:p>
        </p:txBody>
      </p:sp>
    </p:spTree>
    <p:extLst>
      <p:ext uri="{BB962C8B-B14F-4D97-AF65-F5344CB8AC3E}">
        <p14:creationId xmlns:p14="http://schemas.microsoft.com/office/powerpoint/2010/main" val="35991101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ell towers">
            <a:extLst>
              <a:ext uri="{FF2B5EF4-FFF2-40B4-BE49-F238E27FC236}">
                <a16:creationId xmlns:a16="http://schemas.microsoft.com/office/drawing/2014/main" id="{02277E75-B18C-284A-8FA3-56C083E5FB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2916B3D-E90A-45A0-8E24-E2518D217821}"/>
              </a:ext>
            </a:extLst>
          </p:cNvPr>
          <p:cNvSpPr/>
          <p:nvPr/>
        </p:nvSpPr>
        <p:spPr>
          <a:xfrm>
            <a:off x="8658581" y="982133"/>
            <a:ext cx="3372555" cy="5194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Recall a story of a celebration you had with other family members. </a:t>
            </a:r>
            <a:r>
              <a:rPr lang="en-US" altLang="ko-K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made the celebration so special? </a:t>
            </a:r>
          </a:p>
          <a:p>
            <a:pPr marL="342900" indent="-3429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kinds of celebrations can I use to pass on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 my heritage values to future generations? </a:t>
            </a:r>
          </a:p>
        </p:txBody>
      </p:sp>
    </p:spTree>
    <p:extLst>
      <p:ext uri="{BB962C8B-B14F-4D97-AF65-F5344CB8AC3E}">
        <p14:creationId xmlns:p14="http://schemas.microsoft.com/office/powerpoint/2010/main" val="2353801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l towers">
            <a:extLst>
              <a:ext uri="{FF2B5EF4-FFF2-40B4-BE49-F238E27FC236}">
                <a16:creationId xmlns:a16="http://schemas.microsoft.com/office/drawing/2014/main" id="{32559A0B-450B-C8C0-6514-F478DF12E0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7232DCE-0DFE-4EC2-B0D6-50AA75A6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96263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en-US" altLang="ko-KR" sz="3600" b="1" dirty="0">
                <a:solidFill>
                  <a:srgbClr val="002060"/>
                </a:solidFill>
                <a:latin typeface="Avenir Next" panose="020B0503020202020204" pitchFamily="34" charset="0"/>
              </a:rPr>
              <a:t>CHAPTER 15: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TRANSMITTING OUR HERITAGE—PART II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3474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ell towers">
            <a:extLst>
              <a:ext uri="{FF2B5EF4-FFF2-40B4-BE49-F238E27FC236}">
                <a16:creationId xmlns:a16="http://schemas.microsoft.com/office/drawing/2014/main" id="{0E381336-3C83-294C-BF4D-20706E756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2019675-2217-4333-A2B1-767DBD629DE2}"/>
              </a:ext>
            </a:extLst>
          </p:cNvPr>
          <p:cNvSpPr/>
          <p:nvPr/>
        </p:nvSpPr>
        <p:spPr>
          <a:xfrm>
            <a:off x="7388199" y="1140178"/>
            <a:ext cx="4140013" cy="491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800" b="1" dirty="0">
                <a:solidFill>
                  <a:srgbClr val="002060"/>
                </a:solidFill>
                <a:latin typeface="Avenir Next" panose="020B0503020202020204" pitchFamily="34" charset="0"/>
              </a:rPr>
              <a:t>REFLECTION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1900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what ways am I passing on my heritage,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including my religious values, to the next generation?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good genes have I inherited from my parents?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Am I willing to turn OFF bad genes and turn ON good genes by claiming God’s promises and receiving His power in my life?</a:t>
            </a:r>
          </a:p>
        </p:txBody>
      </p:sp>
    </p:spTree>
    <p:extLst>
      <p:ext uri="{BB962C8B-B14F-4D97-AF65-F5344CB8AC3E}">
        <p14:creationId xmlns:p14="http://schemas.microsoft.com/office/powerpoint/2010/main" val="231247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en plant on white book page">
            <a:extLst>
              <a:ext uri="{FF2B5EF4-FFF2-40B4-BE49-F238E27FC236}">
                <a16:creationId xmlns:a16="http://schemas.microsoft.com/office/drawing/2014/main" id="{8DBA95AE-C043-2E41-A5D8-1196FEB1B1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4C2CFF8-AA04-4464-A27E-D8A67CF191A1}"/>
              </a:ext>
            </a:extLst>
          </p:cNvPr>
          <p:cNvSpPr/>
          <p:nvPr/>
        </p:nvSpPr>
        <p:spPr>
          <a:xfrm>
            <a:off x="7749290" y="888049"/>
            <a:ext cx="3764826" cy="5329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 latinLnBrk="0">
              <a:lnSpc>
                <a:spcPct val="11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6">
                    <a:lumMod val="50000"/>
                  </a:schemeClr>
                </a:solidFill>
              </a:rPr>
              <a:t>REFLECTION </a:t>
            </a:r>
          </a:p>
          <a:p>
            <a:pPr indent="-2286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you think the Old Testament closes with the promise of the Elijah Message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that in the last days God will turn the hearts of parents and children to each other in preparation for the great day of the Lord? (see Malachi 4:5–6). </a:t>
            </a:r>
          </a:p>
          <a:p>
            <a:pPr indent="-2286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you think it is that after 430 years of prophetic silence, the New Testament prophecies begin with the angel Gabriel quoting the same Elijah Message</a:t>
            </a:r>
            <a:r>
              <a:rPr lang="en-US" altLang="ko-KR" dirty="0">
                <a:latin typeface="Calibri" panose="020F0502020204030204" pitchFamily="34" charset="0"/>
                <a:cs typeface="Calibri" panose="020F0502020204030204" pitchFamily="34" charset="0"/>
              </a:rPr>
              <a:t> promise to Zachariah, the father of John the Baptist? (see Luke 1:14–17</a:t>
            </a:r>
            <a:r>
              <a:rPr lang="en-US" altLang="ko-KR" sz="1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992046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ggs on tray">
            <a:extLst>
              <a:ext uri="{FF2B5EF4-FFF2-40B4-BE49-F238E27FC236}">
                <a16:creationId xmlns:a16="http://schemas.microsoft.com/office/drawing/2014/main" id="{95F544C0-39A8-9744-9979-FD4826F84C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6DAB6EE-8B89-4CE3-81A4-1A482522E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18841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CHAPTER 16: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FUN FAMILY ALTARS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134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ggs on tray">
            <a:extLst>
              <a:ext uri="{FF2B5EF4-FFF2-40B4-BE49-F238E27FC236}">
                <a16:creationId xmlns:a16="http://schemas.microsoft.com/office/drawing/2014/main" id="{1BC2204C-7CB5-BA45-BC56-F7FB853E2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C269356-1516-47A9-AE51-2A0C860D7A7F}"/>
              </a:ext>
            </a:extLst>
          </p:cNvPr>
          <p:cNvSpPr/>
          <p:nvPr/>
        </p:nvSpPr>
        <p:spPr>
          <a:xfrm>
            <a:off x="7749290" y="970844"/>
            <a:ext cx="3764826" cy="492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</a:rPr>
              <a:t>REFLECTION 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dirty="0"/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Can I remember an occasion when my family had an especially fun time? What was the most fun we ever had in a worship setting? </a:t>
            </a:r>
            <a:r>
              <a:rPr lang="en-US" altLang="ko-KR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your memories of the good times and ask other family members to share their memories.</a:t>
            </a: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I initiate a similar outreach to people in my neighborhood?</a:t>
            </a:r>
          </a:p>
        </p:txBody>
      </p:sp>
    </p:spTree>
    <p:extLst>
      <p:ext uri="{BB962C8B-B14F-4D97-AF65-F5344CB8AC3E}">
        <p14:creationId xmlns:p14="http://schemas.microsoft.com/office/powerpoint/2010/main" val="2492120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eggs on tray">
            <a:extLst>
              <a:ext uri="{FF2B5EF4-FFF2-40B4-BE49-F238E27FC236}">
                <a16:creationId xmlns:a16="http://schemas.microsoft.com/office/drawing/2014/main" id="{A117EB7C-E4C5-C245-9D68-C04F7D6C5D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D8D81A3-E009-40DF-BB70-C2B07C200780}"/>
              </a:ext>
            </a:extLst>
          </p:cNvPr>
          <p:cNvSpPr/>
          <p:nvPr/>
        </p:nvSpPr>
        <p:spPr>
          <a:xfrm>
            <a:off x="8760184" y="1768157"/>
            <a:ext cx="3225799" cy="3221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150000"/>
              </a:lnSpc>
              <a:spcAft>
                <a:spcPts val="600"/>
              </a:spcAft>
            </a:pPr>
            <a:r>
              <a:rPr lang="en-US" altLang="ko-KR" sz="20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HOW WELL  ACQUAINTED AM I WITH BIBLE PROMISES? </a:t>
            </a:r>
            <a:r>
              <a:rPr lang="en-US" altLang="ko-KR" sz="2000" dirty="0">
                <a:latin typeface="Avenir Next" panose="020B0503020202020204" pitchFamily="34" charset="0"/>
              </a:rPr>
              <a:t>DO I CLAIM BIBLE PROMISES OFTEN IN MY PRAYERS?</a:t>
            </a:r>
          </a:p>
        </p:txBody>
      </p:sp>
    </p:spTree>
    <p:extLst>
      <p:ext uri="{BB962C8B-B14F-4D97-AF65-F5344CB8AC3E}">
        <p14:creationId xmlns:p14="http://schemas.microsoft.com/office/powerpoint/2010/main" val="3129912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Ịlaịja Onye Amụma Gbachiteere Ofufe Chineke | Ezigbo Okwukwe">
            <a:extLst>
              <a:ext uri="{FF2B5EF4-FFF2-40B4-BE49-F238E27FC236}">
                <a16:creationId xmlns:a16="http://schemas.microsoft.com/office/drawing/2014/main" id="{BE09F7E0-6F30-6D4D-B302-10E8A4A6A9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FE05FEB-B14E-4D38-AE32-CF5E1258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96263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chemeClr val="accent2">
                    <a:lumMod val="50000"/>
                  </a:schemeClr>
                </a:solidFill>
                <a:latin typeface="Avenir Next" panose="020B0503020202020204" pitchFamily="34" charset="0"/>
              </a:rPr>
              <a:t>CHAPTER 17: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 GOD CALLS US TO BE “ELIJAHS”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906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Ịlaịja Onye Amụma Gbachiteere Ofufe Chineke | Ezigbo Okwukwe">
            <a:extLst>
              <a:ext uri="{FF2B5EF4-FFF2-40B4-BE49-F238E27FC236}">
                <a16:creationId xmlns:a16="http://schemas.microsoft.com/office/drawing/2014/main" id="{D7B01C54-F33D-624A-9681-CF2BD0A42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6B49A1B1-FF2B-4AC3-AF91-318A17FA1EAB}"/>
              </a:ext>
            </a:extLst>
          </p:cNvPr>
          <p:cNvSpPr/>
          <p:nvPr/>
        </p:nvSpPr>
        <p:spPr>
          <a:xfrm>
            <a:off x="7862180" y="823537"/>
            <a:ext cx="3764826" cy="4764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2">
                    <a:lumMod val="50000"/>
                  </a:schemeClr>
                </a:solidFill>
                <a:latin typeface="Avenir Next" panose="020B0503020202020204" pitchFamily="34" charset="0"/>
              </a:rPr>
              <a:t>REFLECTION</a:t>
            </a:r>
          </a:p>
          <a:p>
            <a:pPr algn="ctr" latinLnBrk="0">
              <a:lnSpc>
                <a:spcPct val="90000"/>
              </a:lnSpc>
              <a:spcAft>
                <a:spcPts val="600"/>
              </a:spcAft>
            </a:pPr>
            <a:endParaRPr lang="en-US" altLang="ko-KR" dirty="0"/>
          </a:p>
          <a:p>
            <a:pPr marL="285750" indent="-28575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Am I turning my heart to my children, my spouse, and to others?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I made a covenant with Jesus to gather a family harvest for Him at His second coming? </a:t>
            </a:r>
          </a:p>
          <a:p>
            <a:pPr latinLnBrk="0">
              <a:lnSpc>
                <a:spcPct val="110000"/>
              </a:lnSpc>
              <a:spcAft>
                <a:spcPts val="600"/>
              </a:spcAft>
            </a:pPr>
            <a:endParaRPr lang="en-US" altLang="ko-K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among those who are surrendering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their hearts to Jesus daily, asking to be filled with the Holy Spirit? </a:t>
            </a:r>
          </a:p>
        </p:txBody>
      </p:sp>
    </p:spTree>
    <p:extLst>
      <p:ext uri="{BB962C8B-B14F-4D97-AF65-F5344CB8AC3E}">
        <p14:creationId xmlns:p14="http://schemas.microsoft.com/office/powerpoint/2010/main" val="1896819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Ịlaịja Onye Amụma Gbachiteere Ofufe Chineke | Ezigbo Okwukwe">
            <a:extLst>
              <a:ext uri="{FF2B5EF4-FFF2-40B4-BE49-F238E27FC236}">
                <a16:creationId xmlns:a16="http://schemas.microsoft.com/office/drawing/2014/main" id="{6B2E8855-C044-E84E-81F0-0BF1A7667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778A138-050D-43A2-93FA-4FCA08FD070D}"/>
              </a:ext>
            </a:extLst>
          </p:cNvPr>
          <p:cNvSpPr/>
          <p:nvPr/>
        </p:nvSpPr>
        <p:spPr>
          <a:xfrm>
            <a:off x="8511140" y="1330471"/>
            <a:ext cx="3432507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800" b="1" dirty="0">
                <a:solidFill>
                  <a:schemeClr val="accent2">
                    <a:lumMod val="50000"/>
                  </a:schemeClr>
                </a:solidFill>
                <a:latin typeface="Avenir Next" panose="020B0503020202020204" pitchFamily="34" charset="0"/>
                <a:ea typeface="+mj-ea"/>
                <a:cs typeface="+mj-cs"/>
              </a:rPr>
              <a:t>AM I ONE OF THE MEN OR WOMEN </a:t>
            </a:r>
            <a:r>
              <a:rPr lang="en-US" altLang="ko-KR" sz="2800" dirty="0">
                <a:latin typeface="Avenir Next" panose="020B0503020202020204" pitchFamily="34" charset="0"/>
                <a:ea typeface="+mj-ea"/>
                <a:cs typeface="+mj-cs"/>
              </a:rPr>
              <a:t>BELONGING TO GOD’S HONOR ROLL TODAY?</a:t>
            </a:r>
          </a:p>
        </p:txBody>
      </p:sp>
    </p:spTree>
    <p:extLst>
      <p:ext uri="{BB962C8B-B14F-4D97-AF65-F5344CB8AC3E}">
        <p14:creationId xmlns:p14="http://schemas.microsoft.com/office/powerpoint/2010/main" val="26053051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oman praying">
            <a:extLst>
              <a:ext uri="{FF2B5EF4-FFF2-40B4-BE49-F238E27FC236}">
                <a16:creationId xmlns:a16="http://schemas.microsoft.com/office/drawing/2014/main" id="{7ED26D33-2958-414E-B8BC-FE9DE1FE5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CA4F1FF-AE22-41E9-A59B-E477622CF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62396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200" b="1" dirty="0">
                <a:solidFill>
                  <a:srgbClr val="0070C0"/>
                </a:solidFill>
                <a:latin typeface="Avenir Next" panose="020B0503020202020204" pitchFamily="34" charset="0"/>
              </a:rPr>
              <a:t>CHAPTER 18: </a:t>
            </a:r>
            <a:r>
              <a:rPr lang="en-US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MIGHTY PREVAILING PRAYER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3582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an praying">
            <a:extLst>
              <a:ext uri="{FF2B5EF4-FFF2-40B4-BE49-F238E27FC236}">
                <a16:creationId xmlns:a16="http://schemas.microsoft.com/office/drawing/2014/main" id="{360320B4-5CF4-0741-A21D-C9C32AF60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39195BB-1AE7-499D-936F-6849E357E3FE}"/>
              </a:ext>
            </a:extLst>
          </p:cNvPr>
          <p:cNvSpPr/>
          <p:nvPr/>
        </p:nvSpPr>
        <p:spPr>
          <a:xfrm>
            <a:off x="7749290" y="1148086"/>
            <a:ext cx="3764826" cy="4993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rgbClr val="0070C0"/>
                </a:solidFill>
              </a:rPr>
              <a:t>REFLECTION </a:t>
            </a:r>
          </a:p>
          <a:p>
            <a:pPr indent="-228600" algn="ctr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Am I tuned in to hear the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“delicate whisper”?</a:t>
            </a: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Do I desire more power in my prayers? </a:t>
            </a:r>
            <a:r>
              <a:rPr lang="en-US" altLang="ko-KR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submitting completely to the will of God and humbling myself sufficiently before Him </a:t>
            </a:r>
            <a:r>
              <a:rPr lang="en-US" altLang="ko-KR" sz="2000" dirty="0">
                <a:latin typeface="Calibri" panose="020F0502020204030204" pitchFamily="34" charset="0"/>
                <a:cs typeface="Calibri" panose="020F0502020204030204" pitchFamily="34" charset="0"/>
              </a:rPr>
              <a:t>through the Holy Spirit as I make my requests known to Him?</a:t>
            </a:r>
          </a:p>
        </p:txBody>
      </p:sp>
    </p:spTree>
    <p:extLst>
      <p:ext uri="{BB962C8B-B14F-4D97-AF65-F5344CB8AC3E}">
        <p14:creationId xmlns:p14="http://schemas.microsoft.com/office/powerpoint/2010/main" val="3615365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Reformation Herald Online Edition | Seventh Day Adventist Reform  Movement">
            <a:extLst>
              <a:ext uri="{FF2B5EF4-FFF2-40B4-BE49-F238E27FC236}">
                <a16:creationId xmlns:a16="http://schemas.microsoft.com/office/drawing/2014/main" id="{546DC2F6-B327-9D42-800D-820BE32260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E3E4312-4AD9-4729-A64E-1873B95B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96263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latinLnBrk="0"/>
            <a:r>
              <a:rPr lang="en-US" altLang="ko-KR" sz="36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CHAPTER 19: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A DOUBLE PORTION OF ELIJAH’S SPIRIT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65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Reformation Herald Online Edition | Seventh Day Adventist Reform  Movement">
            <a:extLst>
              <a:ext uri="{FF2B5EF4-FFF2-40B4-BE49-F238E27FC236}">
                <a16:creationId xmlns:a16="http://schemas.microsoft.com/office/drawing/2014/main" id="{82110474-E134-BC42-9676-03CB3186C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B1D5AB9-1E9B-41E1-B2AA-3D92C02BFE6F}"/>
              </a:ext>
            </a:extLst>
          </p:cNvPr>
          <p:cNvSpPr/>
          <p:nvPr/>
        </p:nvSpPr>
        <p:spPr>
          <a:xfrm>
            <a:off x="7992532" y="1185333"/>
            <a:ext cx="3646311" cy="4991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</a:p>
          <a:p>
            <a:pPr latinLnBrk="0">
              <a:lnSpc>
                <a:spcPct val="90000"/>
              </a:lnSpc>
              <a:spcAft>
                <a:spcPts val="600"/>
              </a:spcAft>
            </a:pPr>
            <a:endParaRPr lang="en-US" altLang="ko-KR" sz="2000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do I want to ask God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for in these last days of Earth’s history?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I want a double portion of the Holy Spirit’s power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so that I can be a double blessing to others?</a:t>
            </a:r>
          </a:p>
        </p:txBody>
      </p:sp>
    </p:spTree>
    <p:extLst>
      <p:ext uri="{BB962C8B-B14F-4D97-AF65-F5344CB8AC3E}">
        <p14:creationId xmlns:p14="http://schemas.microsoft.com/office/powerpoint/2010/main" val="240219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een plant on white book page">
            <a:extLst>
              <a:ext uri="{FF2B5EF4-FFF2-40B4-BE49-F238E27FC236}">
                <a16:creationId xmlns:a16="http://schemas.microsoft.com/office/drawing/2014/main" id="{21F3837C-3AC0-8C45-BD8E-63F135762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239CDD9-FD4A-4877-8744-5B4C2B2B426F}"/>
              </a:ext>
            </a:extLst>
          </p:cNvPr>
          <p:cNvSpPr/>
          <p:nvPr/>
        </p:nvSpPr>
        <p:spPr>
          <a:xfrm>
            <a:off x="7984273" y="812800"/>
            <a:ext cx="3601844" cy="5364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What did Jesus mean when He said to Peter, James, and John, “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Elijah is coming first and will restore ALL things?”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(Matthew 17:11, emphasis supplied). </a:t>
            </a:r>
          </a:p>
          <a:p>
            <a:pPr indent="-2286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What did Ellen White mean when she asked, 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“Where are the </a:t>
            </a:r>
            <a:r>
              <a:rPr lang="en-US" altLang="ko-KR" sz="2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Elijahs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today?”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(Testimonies for the Church, vol. 5, 527).</a:t>
            </a:r>
          </a:p>
        </p:txBody>
      </p:sp>
    </p:spTree>
    <p:extLst>
      <p:ext uri="{BB962C8B-B14F-4D97-AF65-F5344CB8AC3E}">
        <p14:creationId xmlns:p14="http://schemas.microsoft.com/office/powerpoint/2010/main" val="7315697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he Reformation Herald Online Edition | Seventh Day Adventist Reform  Movement">
            <a:extLst>
              <a:ext uri="{FF2B5EF4-FFF2-40B4-BE49-F238E27FC236}">
                <a16:creationId xmlns:a16="http://schemas.microsoft.com/office/drawing/2014/main" id="{2EBB5371-6FBF-1949-B341-D8D65A85B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A8617F6-B217-4E59-B7A3-F531D922BD62}"/>
              </a:ext>
            </a:extLst>
          </p:cNvPr>
          <p:cNvSpPr/>
          <p:nvPr/>
        </p:nvSpPr>
        <p:spPr>
          <a:xfrm>
            <a:off x="1189319" y="855499"/>
            <a:ext cx="4458446" cy="4428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praying the prayers of Elijah?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How can I start right now to incorporate the Elijah Message into my life?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Elijah’s mantle fall on me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to empower me to give the Elijah Message for today?</a:t>
            </a:r>
          </a:p>
        </p:txBody>
      </p:sp>
    </p:spTree>
    <p:extLst>
      <p:ext uri="{BB962C8B-B14F-4D97-AF65-F5344CB8AC3E}">
        <p14:creationId xmlns:p14="http://schemas.microsoft.com/office/powerpoint/2010/main" val="3222884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lijah Ran In Fear - Timothy Babajide Ogundele-Jesu Official Website">
            <a:extLst>
              <a:ext uri="{FF2B5EF4-FFF2-40B4-BE49-F238E27FC236}">
                <a16:creationId xmlns:a16="http://schemas.microsoft.com/office/drawing/2014/main" id="{DB6C2218-EA70-D64E-8225-B61D5D78F2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4726621-748A-469F-9F66-839D80259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96263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latinLnBrk="0"/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  <a:latin typeface="Avenir Next" panose="020B0503020202020204" pitchFamily="34" charset="0"/>
              </a:rPr>
              <a:t>CHAPTER 20: </a:t>
            </a: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THE ELIJAHS OF TODAY </a:t>
            </a:r>
            <a:b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</a:br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GIVE GOD’S LAST CALL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709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Elijah Ran In Fear - Timothy Babajide Ogundele-Jesu Official Website">
            <a:extLst>
              <a:ext uri="{FF2B5EF4-FFF2-40B4-BE49-F238E27FC236}">
                <a16:creationId xmlns:a16="http://schemas.microsoft.com/office/drawing/2014/main" id="{F8E80924-6C95-6F4E-9166-DE5565BBE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1234F47-4CE8-4659-B23C-C926E98FBB9D}"/>
              </a:ext>
            </a:extLst>
          </p:cNvPr>
          <p:cNvSpPr/>
          <p:nvPr/>
        </p:nvSpPr>
        <p:spPr>
          <a:xfrm>
            <a:off x="7531610" y="1241778"/>
            <a:ext cx="3822189" cy="4935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200" b="1" dirty="0">
                <a:solidFill>
                  <a:schemeClr val="accent2">
                    <a:lumMod val="75000"/>
                  </a:schemeClr>
                </a:solidFill>
              </a:rPr>
              <a:t>REFLECTION </a:t>
            </a:r>
          </a:p>
          <a:p>
            <a:pPr algn="ctr" latinLnBrk="0">
              <a:lnSpc>
                <a:spcPct val="90000"/>
              </a:lnSpc>
              <a:spcAft>
                <a:spcPts val="600"/>
              </a:spcAft>
            </a:pPr>
            <a:endParaRPr lang="en-US" altLang="ko-KR" sz="2000" dirty="0"/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I a modern Elijah? Can I help to determine the eternal destiny</a:t>
            </a:r>
            <a:r>
              <a:rPr lang="en-US" altLang="ko-K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of my loved ones and others whose lives I touch?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Will I be one of the redeemed? 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my neighbors be there? Will my loved ones be there? </a:t>
            </a:r>
          </a:p>
        </p:txBody>
      </p:sp>
    </p:spTree>
    <p:extLst>
      <p:ext uri="{BB962C8B-B14F-4D97-AF65-F5344CB8AC3E}">
        <p14:creationId xmlns:p14="http://schemas.microsoft.com/office/powerpoint/2010/main" val="3685851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3FC816-C717-420D-8FA4-2D574023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0586" y="332464"/>
            <a:ext cx="6274590" cy="4018341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sz="5400" dirty="0">
                <a:latin typeface="Avenir Next" panose="020B0503020202020204" pitchFamily="34" charset="0"/>
              </a:rPr>
              <a:t>WHERE ARE </a:t>
            </a:r>
            <a:br>
              <a:rPr lang="en-US" altLang="ko-KR" sz="5400" dirty="0">
                <a:latin typeface="Avenir Next" panose="020B0503020202020204" pitchFamily="34" charset="0"/>
              </a:rPr>
            </a:br>
            <a:r>
              <a:rPr lang="en-US" altLang="ko-KR" sz="5400" b="1" dirty="0">
                <a:solidFill>
                  <a:schemeClr val="accent4">
                    <a:lumMod val="75000"/>
                  </a:schemeClr>
                </a:solidFill>
                <a:latin typeface="Avenir Next" panose="020B0503020202020204" pitchFamily="34" charset="0"/>
              </a:rPr>
              <a:t>THE ELIJAHS?</a:t>
            </a:r>
            <a:endParaRPr lang="ko-KR" altLang="en-US" sz="5400" b="1" dirty="0">
              <a:solidFill>
                <a:schemeClr val="accent4">
                  <a:lumMod val="7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57EE4EB-5279-4A60-BBF6-25E6F2B7F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7329" y="4440015"/>
            <a:ext cx="6274590" cy="1421068"/>
          </a:xfrm>
          <a:noFill/>
        </p:spPr>
        <p:txBody>
          <a:bodyPr>
            <a:normAutofit/>
          </a:bodyPr>
          <a:lstStyle/>
          <a:p>
            <a:r>
              <a:rPr lang="en-US" altLang="ko-KR" sz="2800" i="1" dirty="0">
                <a:latin typeface="Book Antiqua" panose="02040602050305030304" pitchFamily="18" charset="0"/>
              </a:rPr>
              <a:t>Experiencing the Spirit of Elijah Today</a:t>
            </a:r>
          </a:p>
          <a:p>
            <a:r>
              <a:rPr lang="en-US" altLang="ko-KR" sz="1800" i="1" dirty="0">
                <a:latin typeface="Book Antiqua" panose="02040602050305030304" pitchFamily="18" charset="0"/>
              </a:rPr>
              <a:t>By John Youngberg</a:t>
            </a:r>
            <a:endParaRPr lang="ko-KR" altLang="en-US" sz="1800" i="1" dirty="0">
              <a:latin typeface="Book Antiqua" panose="02040602050305030304" pitchFamily="18" charset="0"/>
            </a:endParaRPr>
          </a:p>
        </p:txBody>
      </p:sp>
      <p:pic>
        <p:nvPicPr>
          <p:cNvPr id="17410" name="Picture 2" descr="Where Are the Elijahs?">
            <a:extLst>
              <a:ext uri="{FF2B5EF4-FFF2-40B4-BE49-F238E27FC236}">
                <a16:creationId xmlns:a16="http://schemas.microsoft.com/office/drawing/2014/main" id="{BF0A3848-43C8-3D4B-9944-86912EDCE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F16BB32-2CD0-3346-A9E5-771A143A29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08" y="6127750"/>
            <a:ext cx="22606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4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ite ceramic teacup on white ceramic saucer on table">
            <a:extLst>
              <a:ext uri="{FF2B5EF4-FFF2-40B4-BE49-F238E27FC236}">
                <a16:creationId xmlns:a16="http://schemas.microsoft.com/office/drawing/2014/main" id="{0DC5B820-80FB-BA4B-9A1C-132A958D1C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DDD4C03-AB01-413D-9A14-5138C14D8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72995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600" b="1" dirty="0">
                <a:solidFill>
                  <a:srgbClr val="901A52"/>
                </a:solidFill>
                <a:latin typeface="Avenir Next" panose="020B0503020202020204" pitchFamily="34" charset="0"/>
              </a:rPr>
              <a:t>CHAPTER 3: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" panose="020B0503020202020204" pitchFamily="34" charset="0"/>
              </a:rPr>
              <a:t>TISHBE, A BALM FROM GILEAD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ite ceramic teacup on white ceramic saucer on table">
            <a:extLst>
              <a:ext uri="{FF2B5EF4-FFF2-40B4-BE49-F238E27FC236}">
                <a16:creationId xmlns:a16="http://schemas.microsoft.com/office/drawing/2014/main" id="{FC00B839-50BB-CC4C-97D3-CB5230633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FC77B34-2859-49BA-808A-026935B6625F}"/>
              </a:ext>
            </a:extLst>
          </p:cNvPr>
          <p:cNvSpPr/>
          <p:nvPr/>
        </p:nvSpPr>
        <p:spPr>
          <a:xfrm>
            <a:off x="7749290" y="869794"/>
            <a:ext cx="3881432" cy="52187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 latinLnBrk="0">
              <a:lnSpc>
                <a:spcPct val="90000"/>
              </a:lnSpc>
              <a:spcAft>
                <a:spcPts val="600"/>
              </a:spcAft>
            </a:pPr>
            <a:r>
              <a:rPr lang="en-US" altLang="ko-KR" sz="36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REFLECTION 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I share the love of God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with those who have cut loose their hold of hope and love?</a:t>
            </a:r>
          </a:p>
          <a:p>
            <a:pPr marL="342900" indent="-3429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my responsibility to the members of my own family,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especially to the youth and children, as well as to those in my neighborhood and in my circle of acquaintances?</a:t>
            </a:r>
          </a:p>
        </p:txBody>
      </p:sp>
    </p:spTree>
    <p:extLst>
      <p:ext uri="{BB962C8B-B14F-4D97-AF65-F5344CB8AC3E}">
        <p14:creationId xmlns:p14="http://schemas.microsoft.com/office/powerpoint/2010/main" val="392596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hite ceramic teacup on white ceramic saucer on table">
            <a:extLst>
              <a:ext uri="{FF2B5EF4-FFF2-40B4-BE49-F238E27FC236}">
                <a16:creationId xmlns:a16="http://schemas.microsoft.com/office/drawing/2014/main" id="{4D54CA40-3DDA-6543-B85D-81CB99A6F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17F2A17-F81C-410D-89A0-9D4E69C94FB0}"/>
              </a:ext>
            </a:extLst>
          </p:cNvPr>
          <p:cNvSpPr/>
          <p:nvPr/>
        </p:nvSpPr>
        <p:spPr>
          <a:xfrm>
            <a:off x="7531610" y="798286"/>
            <a:ext cx="3822189" cy="5378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Have I ever experienced separations within my family? In what way do the promises of the Elijah Message for the turning of hearts </a:t>
            </a: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hope for my family? </a:t>
            </a: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latinLnBrk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Have I seen a need for the balm of Gilead? Where? </a:t>
            </a:r>
            <a:r>
              <a:rPr lang="en-US" altLang="ko-KR" sz="2400" b="1" dirty="0">
                <a:solidFill>
                  <a:srgbClr val="901A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I personally bring the balm of Gilead to a world sick with sin?</a:t>
            </a:r>
          </a:p>
        </p:txBody>
      </p:sp>
    </p:spTree>
    <p:extLst>
      <p:ext uri="{BB962C8B-B14F-4D97-AF65-F5344CB8AC3E}">
        <p14:creationId xmlns:p14="http://schemas.microsoft.com/office/powerpoint/2010/main" val="1247527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2372</Words>
  <Application>Microsoft Macintosh PowerPoint</Application>
  <PresentationFormat>Widescreen</PresentationFormat>
  <Paragraphs>174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맑은 고딕</vt:lpstr>
      <vt:lpstr>Arial</vt:lpstr>
      <vt:lpstr>Avenir Next</vt:lpstr>
      <vt:lpstr>Book Antiqua</vt:lpstr>
      <vt:lpstr>Calibri</vt:lpstr>
      <vt:lpstr>Corbel</vt:lpstr>
      <vt:lpstr>Office 테마</vt:lpstr>
      <vt:lpstr>WHERE ARE  THE ELIJAHS?</vt:lpstr>
      <vt:lpstr>CHAPTER 1  THE LAST MESSAGE—THE FIRST MARATHON</vt:lpstr>
      <vt:lpstr>PowerPoint Presentation</vt:lpstr>
      <vt:lpstr>CHAPTER 2: “THEN THE FIRE OF THE LORD FELL” </vt:lpstr>
      <vt:lpstr>PowerPoint Presentation</vt:lpstr>
      <vt:lpstr>PowerPoint Presentation</vt:lpstr>
      <vt:lpstr>CHAPTER 3: TISHBE, A BALM FROM GILEAD</vt:lpstr>
      <vt:lpstr>PowerPoint Presentation</vt:lpstr>
      <vt:lpstr>PowerPoint Presentation</vt:lpstr>
      <vt:lpstr>PowerPoint Presentation</vt:lpstr>
      <vt:lpstr>CHAPTER 4: “OH GOD, DO SOMETHING!”—THE CALL </vt:lpstr>
      <vt:lpstr>PowerPoint Presentation</vt:lpstr>
      <vt:lpstr>PowerPoint Presentation</vt:lpstr>
      <vt:lpstr>CHAPTER 5: GOD’S LEADING</vt:lpstr>
      <vt:lpstr>PowerPoint Presentation</vt:lpstr>
      <vt:lpstr>PowerPoint Presentation</vt:lpstr>
      <vt:lpstr>PowerPoint Presentation</vt:lpstr>
      <vt:lpstr>CHAPTER 6: ON CARMEL’S HEIGHTS—PART I</vt:lpstr>
      <vt:lpstr>PowerPoint Presentation</vt:lpstr>
      <vt:lpstr>PowerPoint Presentation</vt:lpstr>
      <vt:lpstr>PowerPoint Presentation</vt:lpstr>
      <vt:lpstr>CHAPTER 7: ON CARMEL’S HEIGHTS—PART II</vt:lpstr>
      <vt:lpstr>PowerPoint Presentation</vt:lpstr>
      <vt:lpstr>PowerPoint Presentation</vt:lpstr>
      <vt:lpstr>CHAPTER 8: RUNNING AWAY FROM GOD  AND CAPTURING A NEW VISION</vt:lpstr>
      <vt:lpstr>PowerPoint Presentation</vt:lpstr>
      <vt:lpstr>PowerPoint Presentation</vt:lpstr>
      <vt:lpstr>PowerPoint Presentation</vt:lpstr>
      <vt:lpstr>CHAPTER 9: THE SECOND ELIJAH— JOHN THE BAPTIST</vt:lpstr>
      <vt:lpstr>PowerPoint Presentation</vt:lpstr>
      <vt:lpstr>PowerPoint Presentation</vt:lpstr>
      <vt:lpstr>CHAPTER 10: HE RESTORES ALL THINGS— PART I</vt:lpstr>
      <vt:lpstr>PowerPoint Presentation</vt:lpstr>
      <vt:lpstr>PowerPoint Presentation</vt:lpstr>
      <vt:lpstr>CHAPTER 11: HE RESTORES ALL THINGS—PART II</vt:lpstr>
      <vt:lpstr>PowerPoint Presentation</vt:lpstr>
      <vt:lpstr>PowerPoint Presentation</vt:lpstr>
      <vt:lpstr>PowerPoint Presentation</vt:lpstr>
      <vt:lpstr>CHAPTER 12: HOW MUCH IS A CHILD WORTH?</vt:lpstr>
      <vt:lpstr>PowerPoint Presentation</vt:lpstr>
      <vt:lpstr>PowerPoint Presentation</vt:lpstr>
      <vt:lpstr>CHAPTER 13: FAMILY COVENANTS</vt:lpstr>
      <vt:lpstr>PowerPoint Presentation</vt:lpstr>
      <vt:lpstr>PowerPoint Presentation</vt:lpstr>
      <vt:lpstr>CHAPTER 14: TRANSMITTING OUR HERITAGE—PART I </vt:lpstr>
      <vt:lpstr>PowerPoint Presentation</vt:lpstr>
      <vt:lpstr>PowerPoint Presentation</vt:lpstr>
      <vt:lpstr>CHAPTER 15: TRANSMITTING OUR HERITAGE—PART II</vt:lpstr>
      <vt:lpstr>PowerPoint Presentation</vt:lpstr>
      <vt:lpstr>CHAPTER 16: FUN FAMILY ALTARS </vt:lpstr>
      <vt:lpstr>PowerPoint Presentation</vt:lpstr>
      <vt:lpstr>PowerPoint Presentation</vt:lpstr>
      <vt:lpstr>CHAPTER 17: GOD CALLS US TO BE “ELIJAHS” </vt:lpstr>
      <vt:lpstr>PowerPoint Presentation</vt:lpstr>
      <vt:lpstr>PowerPoint Presentation</vt:lpstr>
      <vt:lpstr>CHAPTER 18: MIGHTY PREVAILING PRAYER</vt:lpstr>
      <vt:lpstr>PowerPoint Presentation</vt:lpstr>
      <vt:lpstr>CHAPTER 19: A DOUBLE PORTION OF ELIJAH’S SPIRIT</vt:lpstr>
      <vt:lpstr>PowerPoint Presentation</vt:lpstr>
      <vt:lpstr>PowerPoint Presentation</vt:lpstr>
      <vt:lpstr>CHAPTER 20: THE ELIJAHS OF TODAY  GIVE GOD’S LAST CALL</vt:lpstr>
      <vt:lpstr>PowerPoint Presentation</vt:lpstr>
      <vt:lpstr>WHERE ARE  THE ELIJAHS?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hnjung</dc:creator>
  <cp:lastModifiedBy>Raquel Arrais</cp:lastModifiedBy>
  <cp:revision>39</cp:revision>
  <dcterms:created xsi:type="dcterms:W3CDTF">2022-03-31T22:58:20Z</dcterms:created>
  <dcterms:modified xsi:type="dcterms:W3CDTF">2022-04-06T02:15:27Z</dcterms:modified>
</cp:coreProperties>
</file>