
<file path=[Content_Types].xml><?xml version="1.0" encoding="utf-8"?>
<Types xmlns="http://schemas.openxmlformats.org/package/2006/content-types">
  <Default Extension="xml" ContentType="application/xml"/>
  <Default Extension="jpeg" ContentType="image/jpeg"/>
  <Default Extension="rels" ContentType="application/vnd.openxmlformats-package.relationships+xml"/>
  <Default Extension="jpg" ContentType="image/jpeg"/>
  <Default Extension="emf" ContentType="image/x-em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16"/>
  </p:notesMasterIdLst>
  <p:sldIdLst>
    <p:sldId id="256" r:id="rId2"/>
    <p:sldId id="262" r:id="rId3"/>
    <p:sldId id="257" r:id="rId4"/>
    <p:sldId id="258" r:id="rId5"/>
    <p:sldId id="259" r:id="rId6"/>
    <p:sldId id="260" r:id="rId7"/>
    <p:sldId id="261" r:id="rId8"/>
    <p:sldId id="263" r:id="rId9"/>
    <p:sldId id="264" r:id="rId10"/>
    <p:sldId id="265" r:id="rId11"/>
    <p:sldId id="266" r:id="rId12"/>
    <p:sldId id="267" r:id="rId13"/>
    <p:sldId id="268" r:id="rId14"/>
    <p:sldId id="269" r:id="rId1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41651"/>
    <a:srgbClr val="009193"/>
    <a:srgbClr val="FF8AD8"/>
    <a:srgbClr val="94209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37311"/>
    <p:restoredTop sz="84404"/>
  </p:normalViewPr>
  <p:slideViewPr>
    <p:cSldViewPr snapToGrid="0" snapToObjects="1">
      <p:cViewPr varScale="1">
        <p:scale>
          <a:sx n="60" d="100"/>
          <a:sy n="60" d="100"/>
        </p:scale>
        <p:origin x="600" y="184"/>
      </p:cViewPr>
      <p:guideLst/>
    </p:cSldViewPr>
  </p:slideViewPr>
  <p:notesTextViewPr>
    <p:cViewPr>
      <p:scale>
        <a:sx n="1" d="1"/>
        <a:sy n="1" d="1"/>
      </p:scale>
      <p:origin x="0" y="0"/>
    </p:cViewPr>
  </p:notesTextViewPr>
  <p:notesViewPr>
    <p:cSldViewPr snapToGrid="0" snapToObjects="1">
      <p:cViewPr varScale="1">
        <p:scale>
          <a:sx n="55" d="100"/>
          <a:sy n="55" d="100"/>
        </p:scale>
        <p:origin x="2552" y="200"/>
      </p:cViewPr>
      <p:guideLst/>
    </p:cSldViewPr>
  </p:notes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notesMaster" Target="notesMasters/notesMaster1.xml"/><Relationship Id="rId17" Type="http://schemas.openxmlformats.org/officeDocument/2006/relationships/presProps" Target="presProps.xml"/><Relationship Id="rId18" Type="http://schemas.openxmlformats.org/officeDocument/2006/relationships/viewProps" Target="viewProps.xml"/><Relationship Id="rId19" Type="http://schemas.openxmlformats.org/officeDocument/2006/relationships/theme" Target="theme/theme1.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01DFF08-4234-414C-B78D-5A151AE8C26F}" type="datetimeFigureOut">
              <a:rPr lang="en-US" smtClean="0"/>
              <a:t>3/4/16</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2E38773-818C-024D-B2A0-34162457771E}" type="slidenum">
              <a:rPr lang="en-US" smtClean="0"/>
              <a:t>‹#›</a:t>
            </a:fld>
            <a:endParaRPr lang="en-US"/>
          </a:p>
        </p:txBody>
      </p:sp>
    </p:spTree>
    <p:extLst>
      <p:ext uri="{BB962C8B-B14F-4D97-AF65-F5344CB8AC3E}">
        <p14:creationId xmlns:p14="http://schemas.microsoft.com/office/powerpoint/2010/main" val="211924864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2E38773-818C-024D-B2A0-34162457771E}" type="slidenum">
              <a:rPr lang="en-US" smtClean="0"/>
              <a:t>1</a:t>
            </a:fld>
            <a:endParaRPr lang="en-US"/>
          </a:p>
        </p:txBody>
      </p:sp>
    </p:spTree>
    <p:extLst>
      <p:ext uri="{BB962C8B-B14F-4D97-AF65-F5344CB8AC3E}">
        <p14:creationId xmlns:p14="http://schemas.microsoft.com/office/powerpoint/2010/main" val="96234816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5.</a:t>
            </a:r>
            <a:r>
              <a:rPr lang="en-US" sz="1200" kern="1200" baseline="0" dirty="0" smtClean="0">
                <a:solidFill>
                  <a:schemeClr val="tx1"/>
                </a:solidFill>
                <a:effectLst/>
                <a:latin typeface="+mn-lt"/>
                <a:ea typeface="+mn-ea"/>
                <a:cs typeface="+mn-cs"/>
              </a:rPr>
              <a:t> </a:t>
            </a:r>
            <a:r>
              <a:rPr lang="en-US" sz="1200" i="1" kern="1200" dirty="0" smtClean="0">
                <a:solidFill>
                  <a:schemeClr val="tx1"/>
                </a:solidFill>
                <a:effectLst/>
                <a:latin typeface="+mn-lt"/>
                <a:ea typeface="+mn-ea"/>
                <a:cs typeface="+mn-cs"/>
              </a:rPr>
              <a:t>I don’t feel like a star</a:t>
            </a:r>
            <a:r>
              <a:rPr lang="en-US" sz="1200" kern="1200" dirty="0" smtClean="0">
                <a:solidFill>
                  <a:schemeClr val="tx1"/>
                </a:solidFill>
                <a:effectLst/>
                <a:latin typeface="+mn-lt"/>
                <a:ea typeface="+mn-ea"/>
                <a:cs typeface="+mn-cs"/>
              </a:rPr>
              <a:t>. </a:t>
            </a: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“High and low, rich and poor, all have a work to do for the Master.  Everyone is called to action” (E. G. White, </a:t>
            </a:r>
            <a:r>
              <a:rPr lang="en-US" sz="1200" i="1" kern="1200" dirty="0" smtClean="0">
                <a:solidFill>
                  <a:schemeClr val="tx1"/>
                </a:solidFill>
                <a:effectLst/>
                <a:latin typeface="+mn-lt"/>
                <a:ea typeface="+mn-ea"/>
                <a:cs typeface="+mn-cs"/>
              </a:rPr>
              <a:t>Selected Messages</a:t>
            </a:r>
            <a:r>
              <a:rPr lang="en-US" sz="1200" kern="1200" dirty="0" smtClean="0">
                <a:solidFill>
                  <a:schemeClr val="tx1"/>
                </a:solidFill>
                <a:effectLst/>
                <a:latin typeface="+mn-lt"/>
                <a:ea typeface="+mn-ea"/>
                <a:cs typeface="+mn-cs"/>
              </a:rPr>
              <a:t>, Bk 1, p. 266). If we, in faith, talk and act success, the feelings will come. That is one of the psychological rules of life. Positive feelings follow positive thoughts and positive actions. Remember Joshua and the children of Israel as they faced Jericho. God told them to go forth, face the enemy, and blow the trumpets. Success follows action.</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All of us, as Christian Adventist women, can be winners, no matter where we were born or how much education we have. We can be women of excellence regardless of the mistakes we have made in the past or the problems we may face in the future. Despite suffering, abuse, setbacks, and handicaps, we too can achieve. It doesn’t matter what committees vote, or what others think. We can receive a gold medal in living.</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Each of us can have success beyond our greatest dreams, for God created us to be women of excellence. He made us to be winners!  He is on our cheering team!</a:t>
            </a:r>
          </a:p>
          <a:p>
            <a:r>
              <a:rPr lang="en-US" sz="1200" kern="1200" dirty="0" smtClean="0">
                <a:solidFill>
                  <a:schemeClr val="tx1"/>
                </a:solidFill>
                <a:effectLst/>
                <a:latin typeface="+mn-lt"/>
                <a:ea typeface="+mn-ea"/>
                <a:cs typeface="+mn-cs"/>
              </a:rPr>
              <a:t> </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92E38773-818C-024D-B2A0-34162457771E}" type="slidenum">
              <a:rPr lang="en-US" smtClean="0"/>
              <a:t>10</a:t>
            </a:fld>
            <a:endParaRPr lang="en-US"/>
          </a:p>
        </p:txBody>
      </p:sp>
    </p:spTree>
    <p:extLst>
      <p:ext uri="{BB962C8B-B14F-4D97-AF65-F5344CB8AC3E}">
        <p14:creationId xmlns:p14="http://schemas.microsoft.com/office/powerpoint/2010/main" val="64004712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397788"/>
            <a:ext cx="3651738" cy="2736181"/>
          </a:xfrm>
        </p:spPr>
      </p:sp>
      <p:sp>
        <p:nvSpPr>
          <p:cNvPr id="3" name="Notes Placeholder 2"/>
          <p:cNvSpPr>
            <a:spLocks noGrp="1"/>
          </p:cNvSpPr>
          <p:nvPr>
            <p:ph type="body" idx="1"/>
          </p:nvPr>
        </p:nvSpPr>
        <p:spPr>
          <a:xfrm>
            <a:off x="685800" y="3313753"/>
            <a:ext cx="5486400" cy="3600450"/>
          </a:xfrm>
        </p:spPr>
        <p:txBody>
          <a:bodyPr/>
          <a:lstStyle/>
          <a:p>
            <a:r>
              <a:rPr lang="en-US" sz="1200" b="1" kern="1200" dirty="0" smtClean="0">
                <a:solidFill>
                  <a:schemeClr val="tx1"/>
                </a:solidFill>
                <a:effectLst/>
                <a:latin typeface="+mn-lt"/>
                <a:ea typeface="+mn-ea"/>
                <a:cs typeface="+mn-cs"/>
              </a:rPr>
              <a:t>RATE YOURSELF</a:t>
            </a:r>
            <a:endParaRPr lang="en-US" sz="1200"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On a score of 1 to 5, rate yourself on the following characteristics of a woman of excellence.  Five is the best.</a:t>
            </a:r>
          </a:p>
        </p:txBody>
      </p:sp>
      <p:sp>
        <p:nvSpPr>
          <p:cNvPr id="4" name="Slide Number Placeholder 3"/>
          <p:cNvSpPr>
            <a:spLocks noGrp="1"/>
          </p:cNvSpPr>
          <p:nvPr>
            <p:ph type="sldNum" sz="quarter" idx="10"/>
          </p:nvPr>
        </p:nvSpPr>
        <p:spPr/>
        <p:txBody>
          <a:bodyPr/>
          <a:lstStyle/>
          <a:p>
            <a:fld id="{92E38773-818C-024D-B2A0-34162457771E}" type="slidenum">
              <a:rPr lang="en-US" smtClean="0"/>
              <a:t>11</a:t>
            </a:fld>
            <a:endParaRPr lang="en-US"/>
          </a:p>
        </p:txBody>
      </p:sp>
    </p:spTree>
    <p:extLst>
      <p:ext uri="{BB962C8B-B14F-4D97-AF65-F5344CB8AC3E}">
        <p14:creationId xmlns:p14="http://schemas.microsoft.com/office/powerpoint/2010/main" val="148626359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smtClean="0">
                <a:solidFill>
                  <a:schemeClr val="tx1"/>
                </a:solidFill>
                <a:effectLst/>
                <a:latin typeface="+mn-lt"/>
                <a:ea typeface="+mn-ea"/>
                <a:cs typeface="+mn-cs"/>
              </a:rPr>
              <a:t>PERSONAL GROWTH EXERCISES</a:t>
            </a:r>
          </a:p>
          <a:p>
            <a:endParaRPr lang="en-US" sz="1200" b="1"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Begin to appreciate the way God has made you. Fill in the following inventory:</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A.	Three leisure-time activities I enjoy.</a:t>
            </a:r>
          </a:p>
          <a:p>
            <a:r>
              <a:rPr lang="en-US" sz="1200" kern="1200" dirty="0" smtClean="0">
                <a:solidFill>
                  <a:schemeClr val="tx1"/>
                </a:solidFill>
                <a:effectLst/>
                <a:latin typeface="+mn-lt"/>
                <a:ea typeface="+mn-ea"/>
                <a:cs typeface="+mn-cs"/>
              </a:rPr>
              <a:t>B.	Three things I do well.</a:t>
            </a:r>
          </a:p>
          <a:p>
            <a:r>
              <a:rPr lang="en-US" sz="1200" kern="1200" dirty="0" smtClean="0">
                <a:solidFill>
                  <a:schemeClr val="tx1"/>
                </a:solidFill>
                <a:effectLst/>
                <a:latin typeface="+mn-lt"/>
                <a:ea typeface="+mn-ea"/>
                <a:cs typeface="+mn-cs"/>
              </a:rPr>
              <a:t>C.	Three achievements in my life.</a:t>
            </a:r>
          </a:p>
          <a:p>
            <a:r>
              <a:rPr lang="en-US" sz="1200" kern="1200" dirty="0" smtClean="0">
                <a:solidFill>
                  <a:schemeClr val="tx1"/>
                </a:solidFill>
                <a:effectLst/>
                <a:latin typeface="+mn-lt"/>
                <a:ea typeface="+mn-ea"/>
                <a:cs typeface="+mn-cs"/>
              </a:rPr>
              <a:t>D.	Three positive adjectives that describe me.</a:t>
            </a:r>
          </a:p>
          <a:p>
            <a:r>
              <a:rPr lang="en-US" sz="1200" kern="1200" dirty="0" smtClean="0">
                <a:solidFill>
                  <a:schemeClr val="tx1"/>
                </a:solidFill>
                <a:effectLst/>
                <a:latin typeface="+mn-lt"/>
                <a:ea typeface="+mn-ea"/>
                <a:cs typeface="+mn-cs"/>
              </a:rPr>
              <a:t>E.	Three things I like about my body and the way I look.</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Go back over your inventory and use it as an outline for a prayer in which you thank God for each item on your list and the unique person He has made you to be.</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Divide a sheet of paper into two columns. In the first column write the names of women in the Bible who project an image of success and high self-worth. Think of women who showed self-confidence and courage to become all that God had gifted them to become. In a second column, describe her actions.</a:t>
            </a:r>
          </a:p>
          <a:p>
            <a:r>
              <a:rPr lang="en-US" sz="1200" kern="1200" dirty="0" smtClean="0">
                <a:solidFill>
                  <a:schemeClr val="tx1"/>
                </a:solidFill>
                <a:effectLst/>
                <a:latin typeface="+mn-lt"/>
                <a:ea typeface="+mn-ea"/>
                <a:cs typeface="+mn-cs"/>
              </a:rPr>
              <a:t> </a:t>
            </a:r>
          </a:p>
          <a:p>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92E38773-818C-024D-B2A0-34162457771E}" type="slidenum">
              <a:rPr lang="en-US" smtClean="0"/>
              <a:t>12</a:t>
            </a:fld>
            <a:endParaRPr lang="en-US"/>
          </a:p>
        </p:txBody>
      </p:sp>
    </p:spTree>
    <p:extLst>
      <p:ext uri="{BB962C8B-B14F-4D97-AF65-F5344CB8AC3E}">
        <p14:creationId xmlns:p14="http://schemas.microsoft.com/office/powerpoint/2010/main" val="143705466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smtClean="0">
                <a:solidFill>
                  <a:schemeClr val="tx1"/>
                </a:solidFill>
                <a:effectLst/>
                <a:latin typeface="+mn-lt"/>
                <a:ea typeface="+mn-ea"/>
                <a:cs typeface="+mn-cs"/>
              </a:rPr>
              <a:t>SUCCESS PRINCIPLE</a:t>
            </a:r>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Success is stretching toward my full potential through Christ, who enables me.</a:t>
            </a:r>
          </a:p>
          <a:p>
            <a:r>
              <a:rPr lang="en-US" sz="1200" i="1"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As you read again through this lesson, think of women in the Bible who were successful. Think of women you learned about at school who were successful. Think about women in your church’s history who were successful and consider their secret. You will find that most had difficulty of some sort to begin with, but they pressed on, with Christ, to succeed. They spent time in the Word and in prayer, for they knew that was their source of power and success.</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92E38773-818C-024D-B2A0-34162457771E}" type="slidenum">
              <a:rPr lang="en-US" smtClean="0"/>
              <a:t>13</a:t>
            </a:fld>
            <a:endParaRPr lang="en-US"/>
          </a:p>
        </p:txBody>
      </p:sp>
    </p:spTree>
    <p:extLst>
      <p:ext uri="{BB962C8B-B14F-4D97-AF65-F5344CB8AC3E}">
        <p14:creationId xmlns:p14="http://schemas.microsoft.com/office/powerpoint/2010/main" val="51798710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smtClean="0">
                <a:solidFill>
                  <a:schemeClr val="tx1"/>
                </a:solidFill>
                <a:effectLst/>
                <a:latin typeface="+mn-lt"/>
                <a:ea typeface="+mn-ea"/>
                <a:cs typeface="+mn-cs"/>
              </a:rPr>
              <a:t>MY PRAYER FOR TODAY</a:t>
            </a:r>
          </a:p>
          <a:p>
            <a:endParaRPr lang="en-US" sz="1200" b="1" kern="120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Dear God, Thank You for difficulties and for bad times because they turn me to You. I know that I cannot do anything without Your help. I claim the promises of the Word, and I ask You to help me to press on and never give up. I move forward in confidence because You created me for success.  </a:t>
            </a: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 </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92E38773-818C-024D-B2A0-34162457771E}" type="slidenum">
              <a:rPr lang="en-US" smtClean="0"/>
              <a:t>14</a:t>
            </a:fld>
            <a:endParaRPr lang="en-US"/>
          </a:p>
        </p:txBody>
      </p:sp>
    </p:spTree>
    <p:extLst>
      <p:ext uri="{BB962C8B-B14F-4D97-AF65-F5344CB8AC3E}">
        <p14:creationId xmlns:p14="http://schemas.microsoft.com/office/powerpoint/2010/main" val="160407620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smtClean="0">
                <a:solidFill>
                  <a:schemeClr val="tx1"/>
                </a:solidFill>
                <a:effectLst/>
                <a:latin typeface="+mn-lt"/>
                <a:ea typeface="+mn-ea"/>
                <a:cs typeface="+mn-cs"/>
              </a:rPr>
              <a:t>A SUCCESSFUL WOMAN</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92E38773-818C-024D-B2A0-34162457771E}" type="slidenum">
              <a:rPr lang="en-US" smtClean="0"/>
              <a:t>2</a:t>
            </a:fld>
            <a:endParaRPr lang="en-US"/>
          </a:p>
        </p:txBody>
      </p:sp>
    </p:spTree>
    <p:extLst>
      <p:ext uri="{BB962C8B-B14F-4D97-AF65-F5344CB8AC3E}">
        <p14:creationId xmlns:p14="http://schemas.microsoft.com/office/powerpoint/2010/main" val="153128506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lgn="l">
              <a:buNone/>
            </a:pPr>
            <a:r>
              <a:rPr lang="en-US" i="1" dirty="0" smtClean="0"/>
              <a:t>I can do all things through Christ who strengthens me.” </a:t>
            </a:r>
            <a:endParaRPr lang="en-US" dirty="0" smtClean="0"/>
          </a:p>
          <a:p>
            <a:pPr marL="0" indent="0" algn="l">
              <a:buNone/>
            </a:pPr>
            <a:r>
              <a:rPr lang="en-US" dirty="0" smtClean="0"/>
              <a:t>Philippians 4:13, </a:t>
            </a:r>
            <a:r>
              <a:rPr lang="en-US" i="1" dirty="0" smtClean="0"/>
              <a:t>NKJV</a:t>
            </a:r>
            <a:endParaRPr lang="en-US" dirty="0" smtClean="0"/>
          </a:p>
          <a:p>
            <a:pPr marL="0" indent="0" algn="ctr">
              <a:buNone/>
            </a:pPr>
            <a:r>
              <a:rPr lang="en-US" b="1" dirty="0" smtClean="0"/>
              <a:t> </a:t>
            </a:r>
            <a:endParaRPr lang="en-US" dirty="0"/>
          </a:p>
        </p:txBody>
      </p:sp>
      <p:sp>
        <p:nvSpPr>
          <p:cNvPr id="4" name="Slide Number Placeholder 3"/>
          <p:cNvSpPr>
            <a:spLocks noGrp="1"/>
          </p:cNvSpPr>
          <p:nvPr>
            <p:ph type="sldNum" sz="quarter" idx="10"/>
          </p:nvPr>
        </p:nvSpPr>
        <p:spPr/>
        <p:txBody>
          <a:bodyPr/>
          <a:lstStyle/>
          <a:p>
            <a:fld id="{92E38773-818C-024D-B2A0-34162457771E}" type="slidenum">
              <a:rPr lang="en-US" smtClean="0"/>
              <a:t>3</a:t>
            </a:fld>
            <a:endParaRPr lang="en-US"/>
          </a:p>
        </p:txBody>
      </p:sp>
    </p:spTree>
    <p:extLst>
      <p:ext uri="{BB962C8B-B14F-4D97-AF65-F5344CB8AC3E}">
        <p14:creationId xmlns:p14="http://schemas.microsoft.com/office/powerpoint/2010/main" val="21675742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Throughout history there are stories of Christian women who have been successful in many ways.  They are women from all parts of the world. Many of them initially were afraid, nervous, sick or enfeebled, yet they claimed the promises of the Word. They believed in God who made them as they were and went on to do great things, becoming truly successful in their sphere of influence.  </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In England, Catherine Booth, co-founder of the Salvation Army, was often sick and afraid to speak, yet she became a successful woman, leading a church with her husband. In America, Amanda Smith, born a slave and one of 13 children, became an internationally acclaimed missionary evangelist, preaching in England, India, Africa and other parts of the world. As a young girl, Ellen White was significantly injured and received little further education, but she became a proficient preacher and writer who has influenced millions with her encouragement and books. </a:t>
            </a:r>
            <a:r>
              <a:rPr lang="en-US" sz="1200" kern="1200" dirty="0" err="1" smtClean="0">
                <a:solidFill>
                  <a:schemeClr val="tx1"/>
                </a:solidFill>
                <a:effectLst/>
                <a:latin typeface="+mn-lt"/>
                <a:ea typeface="+mn-ea"/>
                <a:cs typeface="+mn-cs"/>
              </a:rPr>
              <a:t>Wangari</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Matthai</a:t>
            </a:r>
            <a:r>
              <a:rPr lang="en-US" sz="1200" kern="1200" dirty="0" smtClean="0">
                <a:solidFill>
                  <a:schemeClr val="tx1"/>
                </a:solidFill>
                <a:effectLst/>
                <a:latin typeface="+mn-lt"/>
                <a:ea typeface="+mn-ea"/>
                <a:cs typeface="+mn-cs"/>
              </a:rPr>
              <a:t>, born to a poor family in Kenya, became famous as a campaigner for women and prisoners and for helping her nation to become environmentally aware and for helping save trees.</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All these women’s stories are of spiritual triumph and success. They claimed the promise “I can do everything through him who gives me strength” (Philippians 4:13).</a:t>
            </a:r>
          </a:p>
          <a:p>
            <a:r>
              <a:rPr lang="en-US" sz="1200" kern="1200" dirty="0" smtClean="0">
                <a:solidFill>
                  <a:schemeClr val="tx1"/>
                </a:solidFill>
                <a:effectLst/>
                <a:latin typeface="+mn-lt"/>
                <a:ea typeface="+mn-ea"/>
                <a:cs typeface="+mn-cs"/>
              </a:rPr>
              <a:t> </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92E38773-818C-024D-B2A0-34162457771E}" type="slidenum">
              <a:rPr lang="en-US" smtClean="0"/>
              <a:t>4</a:t>
            </a:fld>
            <a:endParaRPr lang="en-US"/>
          </a:p>
        </p:txBody>
      </p:sp>
    </p:spTree>
    <p:extLst>
      <p:ext uri="{BB962C8B-B14F-4D97-AF65-F5344CB8AC3E}">
        <p14:creationId xmlns:p14="http://schemas.microsoft.com/office/powerpoint/2010/main" val="4824098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FIVE PRINCIPLES FOR SUCCESSFUL LIVING </a:t>
            </a:r>
            <a:endParaRPr lang="en-US" dirty="0"/>
          </a:p>
        </p:txBody>
      </p:sp>
      <p:sp>
        <p:nvSpPr>
          <p:cNvPr id="4" name="Slide Number Placeholder 3"/>
          <p:cNvSpPr>
            <a:spLocks noGrp="1"/>
          </p:cNvSpPr>
          <p:nvPr>
            <p:ph type="sldNum" sz="quarter" idx="10"/>
          </p:nvPr>
        </p:nvSpPr>
        <p:spPr/>
        <p:txBody>
          <a:bodyPr/>
          <a:lstStyle/>
          <a:p>
            <a:fld id="{92E38773-818C-024D-B2A0-34162457771E}" type="slidenum">
              <a:rPr lang="en-US" smtClean="0"/>
              <a:t>5</a:t>
            </a:fld>
            <a:endParaRPr lang="en-US"/>
          </a:p>
        </p:txBody>
      </p:sp>
    </p:spTree>
    <p:extLst>
      <p:ext uri="{BB962C8B-B14F-4D97-AF65-F5344CB8AC3E}">
        <p14:creationId xmlns:p14="http://schemas.microsoft.com/office/powerpoint/2010/main" val="28339316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indent="-228600">
              <a:buAutoNum type="arabicPeriod"/>
            </a:pPr>
            <a:r>
              <a:rPr lang="en-US" sz="1200" i="1" kern="1200" dirty="0" smtClean="0">
                <a:solidFill>
                  <a:schemeClr val="tx1"/>
                </a:solidFill>
                <a:effectLst/>
                <a:latin typeface="+mn-lt"/>
                <a:ea typeface="+mn-ea"/>
                <a:cs typeface="+mn-cs"/>
              </a:rPr>
              <a:t>There is a difference between worldly success and Godly success</a:t>
            </a:r>
            <a:r>
              <a:rPr lang="en-US" sz="1200" kern="1200" dirty="0" smtClean="0">
                <a:solidFill>
                  <a:schemeClr val="tx1"/>
                </a:solidFill>
                <a:effectLst/>
                <a:latin typeface="+mn-lt"/>
                <a:ea typeface="+mn-ea"/>
                <a:cs typeface="+mn-cs"/>
              </a:rPr>
              <a:t>. </a:t>
            </a:r>
          </a:p>
          <a:p>
            <a:pPr marL="0" indent="0">
              <a:buNone/>
            </a:pPr>
            <a:endParaRPr lang="en-US" sz="1200" kern="1200" dirty="0" smtClean="0">
              <a:solidFill>
                <a:schemeClr val="tx1"/>
              </a:solidFill>
              <a:effectLst/>
              <a:latin typeface="+mn-lt"/>
              <a:ea typeface="+mn-ea"/>
              <a:cs typeface="+mn-cs"/>
            </a:endParaRPr>
          </a:p>
          <a:p>
            <a:pPr marL="0" indent="0">
              <a:buNone/>
            </a:pPr>
            <a:r>
              <a:rPr lang="en-US" sz="1200" kern="1200" dirty="0" smtClean="0">
                <a:solidFill>
                  <a:schemeClr val="tx1"/>
                </a:solidFill>
                <a:effectLst/>
                <a:latin typeface="+mn-lt"/>
                <a:ea typeface="+mn-ea"/>
                <a:cs typeface="+mn-cs"/>
              </a:rPr>
              <a:t>Worldly success and self-esteem involves possessions, performance, position, appearance, and people. True Godly success begins with that sense of worth and uniqueness which comes from our position in Christ. We are already special, created in His image, and loved with an everlasting love. Success, then, becomes striving to be all that God has already gifted me to become. Success means reaching my full potential in Christ Jesus.</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92E38773-818C-024D-B2A0-34162457771E}" type="slidenum">
              <a:rPr lang="en-US" smtClean="0"/>
              <a:t>6</a:t>
            </a:fld>
            <a:endParaRPr lang="en-US"/>
          </a:p>
        </p:txBody>
      </p:sp>
    </p:spTree>
    <p:extLst>
      <p:ext uri="{BB962C8B-B14F-4D97-AF65-F5344CB8AC3E}">
        <p14:creationId xmlns:p14="http://schemas.microsoft.com/office/powerpoint/2010/main" val="104998513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i="1" kern="1200" dirty="0" smtClean="0">
                <a:solidFill>
                  <a:schemeClr val="tx1"/>
                </a:solidFill>
                <a:effectLst/>
                <a:latin typeface="+mn-lt"/>
                <a:ea typeface="+mn-ea"/>
                <a:cs typeface="+mn-cs"/>
              </a:rPr>
              <a:t>2. I am somebody, a child of God, created in His image.  </a:t>
            </a:r>
            <a:r>
              <a:rPr lang="en-US" sz="1200" kern="1200" dirty="0" smtClean="0">
                <a:solidFill>
                  <a:schemeClr val="tx1"/>
                </a:solidFill>
                <a:effectLst/>
                <a:latin typeface="+mn-lt"/>
                <a:ea typeface="+mn-ea"/>
                <a:cs typeface="+mn-cs"/>
              </a:rPr>
              <a:t>“</a:t>
            </a: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…Before I was born the Lord called me; from my birth he has made made mention of my name” (Isaiah 49:1). While I was still a microscopic cell, God arranged my DNA and lined up my genes and chromosomes to make me the special person that I am. There is none other like me among 7 billion people living on Planet Earth. (See Psalm 139:13-16.)</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92E38773-818C-024D-B2A0-34162457771E}" type="slidenum">
              <a:rPr lang="en-US" smtClean="0"/>
              <a:t>7</a:t>
            </a:fld>
            <a:endParaRPr lang="en-US"/>
          </a:p>
        </p:txBody>
      </p:sp>
    </p:spTree>
    <p:extLst>
      <p:ext uri="{BB962C8B-B14F-4D97-AF65-F5344CB8AC3E}">
        <p14:creationId xmlns:p14="http://schemas.microsoft.com/office/powerpoint/2010/main" val="173345033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i="1" kern="1200" dirty="0" smtClean="0">
                <a:solidFill>
                  <a:schemeClr val="tx1"/>
                </a:solidFill>
                <a:effectLst/>
                <a:latin typeface="+mn-lt"/>
                <a:ea typeface="+mn-ea"/>
                <a:cs typeface="+mn-cs"/>
              </a:rPr>
              <a:t>3. Jesus died to assure my success. </a:t>
            </a:r>
          </a:p>
          <a:p>
            <a:endParaRPr lang="en-US" sz="1200" i="1"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Because of Jesus’ death, the wealth of the universe is mine.  I am now a child of the King, a daughter of God. “I can do everything through him who gives me strength” (Philippians 4:13; see Joshua 1:8, 9).</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92E38773-818C-024D-B2A0-34162457771E}" type="slidenum">
              <a:rPr lang="en-US" smtClean="0"/>
              <a:t>8</a:t>
            </a:fld>
            <a:endParaRPr lang="en-US"/>
          </a:p>
        </p:txBody>
      </p:sp>
    </p:spTree>
    <p:extLst>
      <p:ext uri="{BB962C8B-B14F-4D97-AF65-F5344CB8AC3E}">
        <p14:creationId xmlns:p14="http://schemas.microsoft.com/office/powerpoint/2010/main" val="130444892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i="1" kern="1200" dirty="0" smtClean="0">
                <a:solidFill>
                  <a:schemeClr val="tx1"/>
                </a:solidFill>
                <a:effectLst/>
                <a:latin typeface="+mn-lt"/>
                <a:ea typeface="+mn-ea"/>
                <a:cs typeface="+mn-cs"/>
              </a:rPr>
              <a:t>4. God has a special plan for my life.</a:t>
            </a:r>
          </a:p>
          <a:p>
            <a:endParaRPr lang="en-US" sz="1200" i="1" kern="1200" dirty="0" smtClean="0">
              <a:solidFill>
                <a:schemeClr val="tx1"/>
              </a:solidFill>
              <a:effectLst/>
              <a:latin typeface="+mn-lt"/>
              <a:ea typeface="+mn-ea"/>
              <a:cs typeface="+mn-cs"/>
            </a:endParaRPr>
          </a:p>
          <a:p>
            <a:r>
              <a:rPr lang="en-US" sz="1200" i="1" kern="120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“Not more surely is the place prepared for us in the heavenly mansions than is the special place designated on earth where we are to work for God” (E. G. White. </a:t>
            </a:r>
            <a:r>
              <a:rPr lang="en-US" sz="1200" i="1" kern="1200" dirty="0" smtClean="0">
                <a:solidFill>
                  <a:schemeClr val="tx1"/>
                </a:solidFill>
                <a:effectLst/>
                <a:latin typeface="+mn-lt"/>
                <a:ea typeface="+mn-ea"/>
                <a:cs typeface="+mn-cs"/>
              </a:rPr>
              <a:t>Christ’s Object Lessons</a:t>
            </a:r>
            <a:r>
              <a:rPr lang="en-US" sz="1200" kern="1200" dirty="0" smtClean="0">
                <a:solidFill>
                  <a:schemeClr val="tx1"/>
                </a:solidFill>
                <a:effectLst/>
                <a:latin typeface="+mn-lt"/>
                <a:ea typeface="+mn-ea"/>
                <a:cs typeface="+mn-cs"/>
              </a:rPr>
              <a:t>. p. 327). “You will go out with joy and be led forth with peace; the mountains and hills will burst into song before you, and all the trees of the field will clap their hands” (Isaiah 55:9-12; see 60:1-3).</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92E38773-818C-024D-B2A0-34162457771E}" type="slidenum">
              <a:rPr lang="en-US" smtClean="0"/>
              <a:t>9</a:t>
            </a:fld>
            <a:endParaRPr lang="en-US"/>
          </a:p>
        </p:txBody>
      </p:sp>
    </p:spTree>
    <p:extLst>
      <p:ext uri="{BB962C8B-B14F-4D97-AF65-F5344CB8AC3E}">
        <p14:creationId xmlns:p14="http://schemas.microsoft.com/office/powerpoint/2010/main" val="95243334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smtClean="0"/>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7073C939-F22F-914D-8C2D-18E687F4DA71}" type="datetimeFigureOut">
              <a:rPr lang="en-US" smtClean="0"/>
              <a:t>3/4/16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1591188-49AF-EB47-8028-73B9E7997336}" type="slidenum">
              <a:rPr lang="en-US" smtClean="0"/>
              <a:t>‹#›</a:t>
            </a:fld>
            <a:endParaRPr lang="en-US"/>
          </a:p>
        </p:txBody>
      </p:sp>
    </p:spTree>
    <p:extLst>
      <p:ext uri="{BB962C8B-B14F-4D97-AF65-F5344CB8AC3E}">
        <p14:creationId xmlns:p14="http://schemas.microsoft.com/office/powerpoint/2010/main" val="97943655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7073C939-F22F-914D-8C2D-18E687F4DA71}" type="datetimeFigureOut">
              <a:rPr lang="en-US" smtClean="0"/>
              <a:t>3/4/16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1591188-49AF-EB47-8028-73B9E7997336}" type="slidenum">
              <a:rPr lang="en-US" smtClean="0"/>
              <a:t>‹#›</a:t>
            </a:fld>
            <a:endParaRPr lang="en-US"/>
          </a:p>
        </p:txBody>
      </p:sp>
    </p:spTree>
    <p:extLst>
      <p:ext uri="{BB962C8B-B14F-4D97-AF65-F5344CB8AC3E}">
        <p14:creationId xmlns:p14="http://schemas.microsoft.com/office/powerpoint/2010/main" val="58772105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7073C939-F22F-914D-8C2D-18E687F4DA71}" type="datetimeFigureOut">
              <a:rPr lang="en-US" smtClean="0"/>
              <a:t>3/4/16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1591188-49AF-EB47-8028-73B9E7997336}" type="slidenum">
              <a:rPr lang="en-US" smtClean="0"/>
              <a:t>‹#›</a:t>
            </a:fld>
            <a:endParaRPr lang="en-US"/>
          </a:p>
        </p:txBody>
      </p:sp>
    </p:spTree>
    <p:extLst>
      <p:ext uri="{BB962C8B-B14F-4D97-AF65-F5344CB8AC3E}">
        <p14:creationId xmlns:p14="http://schemas.microsoft.com/office/powerpoint/2010/main" val="155054606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7073C939-F22F-914D-8C2D-18E687F4DA71}" type="datetimeFigureOut">
              <a:rPr lang="en-US" smtClean="0"/>
              <a:t>3/4/16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1591188-49AF-EB47-8028-73B9E7997336}" type="slidenum">
              <a:rPr lang="en-US" smtClean="0"/>
              <a:t>‹#›</a:t>
            </a:fld>
            <a:endParaRPr lang="en-US"/>
          </a:p>
        </p:txBody>
      </p:sp>
    </p:spTree>
    <p:extLst>
      <p:ext uri="{BB962C8B-B14F-4D97-AF65-F5344CB8AC3E}">
        <p14:creationId xmlns:p14="http://schemas.microsoft.com/office/powerpoint/2010/main" val="92809285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smtClean="0"/>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073C939-F22F-914D-8C2D-18E687F4DA71}" type="datetimeFigureOut">
              <a:rPr lang="en-US" smtClean="0"/>
              <a:t>3/4/16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1591188-49AF-EB47-8028-73B9E7997336}" type="slidenum">
              <a:rPr lang="en-US" smtClean="0"/>
              <a:t>‹#›</a:t>
            </a:fld>
            <a:endParaRPr lang="en-US"/>
          </a:p>
        </p:txBody>
      </p:sp>
    </p:spTree>
    <p:extLst>
      <p:ext uri="{BB962C8B-B14F-4D97-AF65-F5344CB8AC3E}">
        <p14:creationId xmlns:p14="http://schemas.microsoft.com/office/powerpoint/2010/main" val="128293624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7073C939-F22F-914D-8C2D-18E687F4DA71}" type="datetimeFigureOut">
              <a:rPr lang="en-US" smtClean="0"/>
              <a:t>3/4/16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1591188-49AF-EB47-8028-73B9E7997336}" type="slidenum">
              <a:rPr lang="en-US" smtClean="0"/>
              <a:t>‹#›</a:t>
            </a:fld>
            <a:endParaRPr lang="en-US"/>
          </a:p>
        </p:txBody>
      </p:sp>
    </p:spTree>
    <p:extLst>
      <p:ext uri="{BB962C8B-B14F-4D97-AF65-F5344CB8AC3E}">
        <p14:creationId xmlns:p14="http://schemas.microsoft.com/office/powerpoint/2010/main" val="157365383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7073C939-F22F-914D-8C2D-18E687F4DA71}" type="datetimeFigureOut">
              <a:rPr lang="en-US" smtClean="0"/>
              <a:t>3/4/16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1591188-49AF-EB47-8028-73B9E7997336}" type="slidenum">
              <a:rPr lang="en-US" smtClean="0"/>
              <a:t>‹#›</a:t>
            </a:fld>
            <a:endParaRPr lang="en-US"/>
          </a:p>
        </p:txBody>
      </p:sp>
    </p:spTree>
    <p:extLst>
      <p:ext uri="{BB962C8B-B14F-4D97-AF65-F5344CB8AC3E}">
        <p14:creationId xmlns:p14="http://schemas.microsoft.com/office/powerpoint/2010/main" val="213889204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7073C939-F22F-914D-8C2D-18E687F4DA71}" type="datetimeFigureOut">
              <a:rPr lang="en-US" smtClean="0"/>
              <a:t>3/4/16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1591188-49AF-EB47-8028-73B9E7997336}" type="slidenum">
              <a:rPr lang="en-US" smtClean="0"/>
              <a:t>‹#›</a:t>
            </a:fld>
            <a:endParaRPr lang="en-US"/>
          </a:p>
        </p:txBody>
      </p:sp>
    </p:spTree>
    <p:extLst>
      <p:ext uri="{BB962C8B-B14F-4D97-AF65-F5344CB8AC3E}">
        <p14:creationId xmlns:p14="http://schemas.microsoft.com/office/powerpoint/2010/main" val="162974914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073C939-F22F-914D-8C2D-18E687F4DA71}" type="datetimeFigureOut">
              <a:rPr lang="en-US" smtClean="0"/>
              <a:t>3/4/16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1591188-49AF-EB47-8028-73B9E7997336}" type="slidenum">
              <a:rPr lang="en-US" smtClean="0"/>
              <a:t>‹#›</a:t>
            </a:fld>
            <a:endParaRPr lang="en-US"/>
          </a:p>
        </p:txBody>
      </p:sp>
    </p:spTree>
    <p:extLst>
      <p:ext uri="{BB962C8B-B14F-4D97-AF65-F5344CB8AC3E}">
        <p14:creationId xmlns:p14="http://schemas.microsoft.com/office/powerpoint/2010/main" val="3999614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smtClean="0"/>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073C939-F22F-914D-8C2D-18E687F4DA71}" type="datetimeFigureOut">
              <a:rPr lang="en-US" smtClean="0"/>
              <a:t>3/4/16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1591188-49AF-EB47-8028-73B9E7997336}" type="slidenum">
              <a:rPr lang="en-US" smtClean="0"/>
              <a:t>‹#›</a:t>
            </a:fld>
            <a:endParaRPr lang="en-US"/>
          </a:p>
        </p:txBody>
      </p:sp>
    </p:spTree>
    <p:extLst>
      <p:ext uri="{BB962C8B-B14F-4D97-AF65-F5344CB8AC3E}">
        <p14:creationId xmlns:p14="http://schemas.microsoft.com/office/powerpoint/2010/main" val="5281069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073C939-F22F-914D-8C2D-18E687F4DA71}" type="datetimeFigureOut">
              <a:rPr lang="en-US" smtClean="0"/>
              <a:t>3/4/16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1591188-49AF-EB47-8028-73B9E7997336}" type="slidenum">
              <a:rPr lang="en-US" smtClean="0"/>
              <a:t>‹#›</a:t>
            </a:fld>
            <a:endParaRPr lang="en-US"/>
          </a:p>
        </p:txBody>
      </p:sp>
    </p:spTree>
    <p:extLst>
      <p:ext uri="{BB962C8B-B14F-4D97-AF65-F5344CB8AC3E}">
        <p14:creationId xmlns:p14="http://schemas.microsoft.com/office/powerpoint/2010/main" val="678638268"/>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073C939-F22F-914D-8C2D-18E687F4DA71}" type="datetimeFigureOut">
              <a:rPr lang="en-US" smtClean="0"/>
              <a:t>3/4/16</a:t>
            </a:fld>
            <a:endParaRPr 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1591188-49AF-EB47-8028-73B9E7997336}" type="slidenum">
              <a:rPr lang="en-US" smtClean="0"/>
              <a:t>‹#›</a:t>
            </a:fld>
            <a:endParaRPr lang="en-US"/>
          </a:p>
        </p:txBody>
      </p:sp>
    </p:spTree>
    <p:extLst>
      <p:ext uri="{BB962C8B-B14F-4D97-AF65-F5344CB8AC3E}">
        <p14:creationId xmlns:p14="http://schemas.microsoft.com/office/powerpoint/2010/main" val="127331790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4" Type="http://schemas.openxmlformats.org/officeDocument/2006/relationships/image" Target="../media/image2.emf"/><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 Id="rId3" Type="http://schemas.openxmlformats.org/officeDocument/2006/relationships/image" Target="../media/image5.jp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 Id="rId3" Type="http://schemas.openxmlformats.org/officeDocument/2006/relationships/image" Target="../media/image4.jp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 Id="rId3" Type="http://schemas.openxmlformats.org/officeDocument/2006/relationships/image" Target="../media/image5.jp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 Id="rId3" Type="http://schemas.openxmlformats.org/officeDocument/2006/relationships/image" Target="../media/image5.jp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 Id="rId3" Type="http://schemas.openxmlformats.org/officeDocument/2006/relationships/image" Target="../media/image6.jp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3.jp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4.jp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image" Target="../media/image5.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5.jp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image" Target="../media/image5.jp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 Id="rId3" Type="http://schemas.openxmlformats.org/officeDocument/2006/relationships/image" Target="../media/image5.jp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 Id="rId3" Type="http://schemas.openxmlformats.org/officeDocument/2006/relationships/image" Target="../media/image5.jp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 Id="rId3" Type="http://schemas.openxmlformats.org/officeDocument/2006/relationships/image" Target="../media/image5.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US"/>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6" name="Subtitle 5"/>
          <p:cNvSpPr>
            <a:spLocks noGrp="1"/>
          </p:cNvSpPr>
          <p:nvPr>
            <p:ph type="subTitle" idx="1"/>
          </p:nvPr>
        </p:nvSpPr>
        <p:spPr/>
        <p:txBody>
          <a:bodyPr/>
          <a:lstStyle/>
          <a:p>
            <a:endParaRPr lang="en-US"/>
          </a:p>
        </p:txBody>
      </p:sp>
      <p:pic>
        <p:nvPicPr>
          <p:cNvPr id="7" name="Picture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436236" y="3612995"/>
            <a:ext cx="634568" cy="443900"/>
          </a:xfrm>
          <a:prstGeom prst="rect">
            <a:avLst/>
          </a:prstGeom>
        </p:spPr>
      </p:pic>
    </p:spTree>
    <p:extLst>
      <p:ext uri="{BB962C8B-B14F-4D97-AF65-F5344CB8AC3E}">
        <p14:creationId xmlns:p14="http://schemas.microsoft.com/office/powerpoint/2010/main" val="89739018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title"/>
          </p:nvPr>
        </p:nvSpPr>
        <p:spPr>
          <a:xfrm>
            <a:off x="479795" y="1236993"/>
            <a:ext cx="5750885" cy="1325563"/>
          </a:xfrm>
        </p:spPr>
        <p:txBody>
          <a:bodyPr>
            <a:normAutofit/>
          </a:bodyPr>
          <a:lstStyle/>
          <a:p>
            <a:r>
              <a:rPr lang="en-US" sz="4000" dirty="0">
                <a:solidFill>
                  <a:schemeClr val="bg1"/>
                </a:solidFill>
              </a:rPr>
              <a:t>5. </a:t>
            </a:r>
            <a:r>
              <a:rPr lang="en-US" sz="4000" i="1" dirty="0">
                <a:solidFill>
                  <a:schemeClr val="bg1"/>
                </a:solidFill>
              </a:rPr>
              <a:t>I don’t feel like a star</a:t>
            </a:r>
            <a:r>
              <a:rPr lang="en-US" sz="4000" dirty="0">
                <a:solidFill>
                  <a:schemeClr val="bg1"/>
                </a:solidFill>
              </a:rPr>
              <a:t>. </a:t>
            </a:r>
          </a:p>
        </p:txBody>
      </p:sp>
      <p:sp>
        <p:nvSpPr>
          <p:cNvPr id="3" name="Content Placeholder 2"/>
          <p:cNvSpPr>
            <a:spLocks noGrp="1"/>
          </p:cNvSpPr>
          <p:nvPr>
            <p:ph idx="1"/>
          </p:nvPr>
        </p:nvSpPr>
        <p:spPr>
          <a:xfrm>
            <a:off x="628650" y="3250385"/>
            <a:ext cx="7886700" cy="1980831"/>
          </a:xfrm>
        </p:spPr>
        <p:txBody>
          <a:bodyPr/>
          <a:lstStyle/>
          <a:p>
            <a:pPr marL="0" indent="0" algn="ctr">
              <a:lnSpc>
                <a:spcPct val="100000"/>
              </a:lnSpc>
              <a:buNone/>
            </a:pPr>
            <a:r>
              <a:rPr lang="en-US" dirty="0"/>
              <a:t>“High and low, rich and poor, all have a work to do for the Master.  Everyone is called to action” </a:t>
            </a:r>
            <a:endParaRPr lang="en-US" dirty="0" smtClean="0"/>
          </a:p>
          <a:p>
            <a:pPr marL="0" indent="0" algn="ctr">
              <a:lnSpc>
                <a:spcPct val="100000"/>
              </a:lnSpc>
              <a:buNone/>
            </a:pPr>
            <a:r>
              <a:rPr lang="en-US" sz="2400" dirty="0" smtClean="0"/>
              <a:t>(</a:t>
            </a:r>
            <a:r>
              <a:rPr lang="en-US" sz="2400" dirty="0"/>
              <a:t>E. G. White, </a:t>
            </a:r>
            <a:r>
              <a:rPr lang="en-US" sz="2400" i="1" dirty="0"/>
              <a:t>Selected Messages</a:t>
            </a:r>
            <a:r>
              <a:rPr lang="en-US" sz="2400" dirty="0"/>
              <a:t>, Bk 1, p. 266).</a:t>
            </a:r>
          </a:p>
        </p:txBody>
      </p:sp>
    </p:spTree>
    <p:extLst>
      <p:ext uri="{BB962C8B-B14F-4D97-AF65-F5344CB8AC3E}">
        <p14:creationId xmlns:p14="http://schemas.microsoft.com/office/powerpoint/2010/main" val="96014074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title"/>
          </p:nvPr>
        </p:nvSpPr>
        <p:spPr>
          <a:xfrm>
            <a:off x="628650" y="1194462"/>
            <a:ext cx="7886700" cy="1325563"/>
          </a:xfrm>
        </p:spPr>
        <p:txBody>
          <a:bodyPr/>
          <a:lstStyle/>
          <a:p>
            <a:r>
              <a:rPr lang="en-US" b="1" dirty="0">
                <a:solidFill>
                  <a:srgbClr val="941651"/>
                </a:solidFill>
                <a:latin typeface="+mn-lt"/>
              </a:rPr>
              <a:t>RATE YOURSELF</a:t>
            </a:r>
          </a:p>
        </p:txBody>
      </p:sp>
      <p:sp>
        <p:nvSpPr>
          <p:cNvPr id="3" name="Content Placeholder 2"/>
          <p:cNvSpPr>
            <a:spLocks noGrp="1"/>
          </p:cNvSpPr>
          <p:nvPr>
            <p:ph idx="1"/>
          </p:nvPr>
        </p:nvSpPr>
        <p:spPr>
          <a:xfrm>
            <a:off x="628650" y="3080264"/>
            <a:ext cx="7886700" cy="1512998"/>
          </a:xfrm>
        </p:spPr>
        <p:txBody>
          <a:bodyPr>
            <a:normAutofit/>
          </a:bodyPr>
          <a:lstStyle/>
          <a:p>
            <a:pPr marL="0" indent="0" algn="ctr">
              <a:buNone/>
            </a:pPr>
            <a:r>
              <a:rPr lang="en-US" sz="3200" dirty="0"/>
              <a:t>On a score of 1 to 5, rate yourself on the following characteristics of a woman of excellence.  Five is the best</a:t>
            </a:r>
            <a:r>
              <a:rPr lang="en-US" sz="3200" dirty="0" smtClean="0"/>
              <a:t>.</a:t>
            </a:r>
            <a:endParaRPr lang="en-US" sz="3200" dirty="0"/>
          </a:p>
        </p:txBody>
      </p:sp>
    </p:spTree>
    <p:extLst>
      <p:ext uri="{BB962C8B-B14F-4D97-AF65-F5344CB8AC3E}">
        <p14:creationId xmlns:p14="http://schemas.microsoft.com/office/powerpoint/2010/main" val="9611272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title"/>
          </p:nvPr>
        </p:nvSpPr>
        <p:spPr>
          <a:xfrm>
            <a:off x="-9300" y="1024341"/>
            <a:ext cx="6133653" cy="1325563"/>
          </a:xfrm>
        </p:spPr>
        <p:txBody>
          <a:bodyPr>
            <a:normAutofit/>
          </a:bodyPr>
          <a:lstStyle/>
          <a:p>
            <a:pPr algn="ctr"/>
            <a:r>
              <a:rPr lang="en-US" sz="4000" b="1" dirty="0">
                <a:solidFill>
                  <a:schemeClr val="bg1"/>
                </a:solidFill>
                <a:latin typeface="+mn-lt"/>
              </a:rPr>
              <a:t>PERSONAL </a:t>
            </a:r>
            <a:r>
              <a:rPr lang="en-US" sz="4000" b="1" dirty="0" smtClean="0">
                <a:solidFill>
                  <a:schemeClr val="bg1"/>
                </a:solidFill>
                <a:latin typeface="+mn-lt"/>
              </a:rPr>
              <a:t>GROWTH</a:t>
            </a:r>
            <a:br>
              <a:rPr lang="en-US" sz="4000" b="1" dirty="0" smtClean="0">
                <a:solidFill>
                  <a:schemeClr val="bg1"/>
                </a:solidFill>
                <a:latin typeface="+mn-lt"/>
              </a:rPr>
            </a:br>
            <a:r>
              <a:rPr lang="en-US" sz="4000" b="1" dirty="0" smtClean="0">
                <a:solidFill>
                  <a:schemeClr val="bg1"/>
                </a:solidFill>
                <a:latin typeface="+mn-lt"/>
              </a:rPr>
              <a:t>EXERCISES</a:t>
            </a:r>
            <a:endParaRPr lang="en-US" sz="4000" dirty="0">
              <a:solidFill>
                <a:schemeClr val="bg1"/>
              </a:solidFill>
              <a:latin typeface="+mn-lt"/>
            </a:endParaRPr>
          </a:p>
        </p:txBody>
      </p:sp>
      <p:sp>
        <p:nvSpPr>
          <p:cNvPr id="3" name="Content Placeholder 2"/>
          <p:cNvSpPr>
            <a:spLocks noGrp="1"/>
          </p:cNvSpPr>
          <p:nvPr>
            <p:ph idx="1"/>
          </p:nvPr>
        </p:nvSpPr>
        <p:spPr>
          <a:xfrm>
            <a:off x="437264" y="2421045"/>
            <a:ext cx="8196373" cy="4351338"/>
          </a:xfrm>
        </p:spPr>
        <p:txBody>
          <a:bodyPr>
            <a:normAutofit/>
          </a:bodyPr>
          <a:lstStyle/>
          <a:p>
            <a:pPr marL="0" indent="0" algn="ctr">
              <a:buNone/>
            </a:pPr>
            <a:r>
              <a:rPr lang="en-US" dirty="0">
                <a:solidFill>
                  <a:srgbClr val="941651"/>
                </a:solidFill>
              </a:rPr>
              <a:t>Begin to appreciate the way God has made you. Fill in the following inventory</a:t>
            </a:r>
            <a:r>
              <a:rPr lang="en-US" dirty="0" smtClean="0">
                <a:solidFill>
                  <a:srgbClr val="941651"/>
                </a:solidFill>
              </a:rPr>
              <a:t>:</a:t>
            </a:r>
          </a:p>
          <a:p>
            <a:pPr marL="0" indent="0" algn="ctr">
              <a:buNone/>
            </a:pPr>
            <a:endParaRPr lang="en-US" sz="1000" dirty="0"/>
          </a:p>
          <a:p>
            <a:pPr marL="0" indent="0">
              <a:buNone/>
            </a:pPr>
            <a:r>
              <a:rPr lang="en-US" dirty="0" smtClean="0"/>
              <a:t>A.</a:t>
            </a:r>
            <a:r>
              <a:rPr lang="en-US" dirty="0"/>
              <a:t> </a:t>
            </a:r>
            <a:r>
              <a:rPr lang="en-US" dirty="0" smtClean="0"/>
              <a:t>Three </a:t>
            </a:r>
            <a:r>
              <a:rPr lang="en-US" dirty="0"/>
              <a:t>leisure-time activities I enjoy.</a:t>
            </a:r>
          </a:p>
          <a:p>
            <a:pPr marL="0" indent="0">
              <a:buNone/>
            </a:pPr>
            <a:r>
              <a:rPr lang="en-US" dirty="0" smtClean="0"/>
              <a:t>B. Three </a:t>
            </a:r>
            <a:r>
              <a:rPr lang="en-US" dirty="0"/>
              <a:t>things I do well.</a:t>
            </a:r>
          </a:p>
          <a:p>
            <a:pPr marL="0" indent="0">
              <a:buNone/>
            </a:pPr>
            <a:r>
              <a:rPr lang="en-US" dirty="0" smtClean="0"/>
              <a:t>C.</a:t>
            </a:r>
            <a:r>
              <a:rPr lang="en-US" dirty="0"/>
              <a:t> </a:t>
            </a:r>
            <a:r>
              <a:rPr lang="en-US" dirty="0" smtClean="0"/>
              <a:t>Three </a:t>
            </a:r>
            <a:r>
              <a:rPr lang="en-US" dirty="0"/>
              <a:t>achievements in my life.</a:t>
            </a:r>
          </a:p>
          <a:p>
            <a:pPr marL="0" indent="0">
              <a:buNone/>
            </a:pPr>
            <a:r>
              <a:rPr lang="en-US" dirty="0" smtClean="0"/>
              <a:t>D. Three </a:t>
            </a:r>
            <a:r>
              <a:rPr lang="en-US" dirty="0"/>
              <a:t>positive adjectives that describe me.</a:t>
            </a:r>
          </a:p>
          <a:p>
            <a:pPr marL="0" indent="0">
              <a:buNone/>
            </a:pPr>
            <a:r>
              <a:rPr lang="en-US" dirty="0" smtClean="0"/>
              <a:t>E.</a:t>
            </a:r>
            <a:r>
              <a:rPr lang="en-US" dirty="0"/>
              <a:t> </a:t>
            </a:r>
            <a:r>
              <a:rPr lang="en-US" dirty="0" smtClean="0"/>
              <a:t>Three </a:t>
            </a:r>
            <a:r>
              <a:rPr lang="en-US" dirty="0"/>
              <a:t>things I like about my body and the way I look.</a:t>
            </a:r>
          </a:p>
        </p:txBody>
      </p:sp>
    </p:spTree>
    <p:extLst>
      <p:ext uri="{BB962C8B-B14F-4D97-AF65-F5344CB8AC3E}">
        <p14:creationId xmlns:p14="http://schemas.microsoft.com/office/powerpoint/2010/main" val="168147674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21263"/>
            <a:ext cx="9144000" cy="6858000"/>
          </a:xfrm>
          <a:prstGeom prst="rect">
            <a:avLst/>
          </a:prstGeom>
        </p:spPr>
      </p:pic>
      <p:sp>
        <p:nvSpPr>
          <p:cNvPr id="2" name="Title 1"/>
          <p:cNvSpPr>
            <a:spLocks noGrp="1"/>
          </p:cNvSpPr>
          <p:nvPr>
            <p:ph type="title"/>
          </p:nvPr>
        </p:nvSpPr>
        <p:spPr>
          <a:xfrm>
            <a:off x="245880" y="1279522"/>
            <a:ext cx="7886700" cy="1325563"/>
          </a:xfrm>
        </p:spPr>
        <p:txBody>
          <a:bodyPr>
            <a:normAutofit/>
          </a:bodyPr>
          <a:lstStyle/>
          <a:p>
            <a:r>
              <a:rPr lang="en-US" sz="4000" b="1" dirty="0">
                <a:solidFill>
                  <a:schemeClr val="bg1"/>
                </a:solidFill>
                <a:latin typeface="+mn-lt"/>
              </a:rPr>
              <a:t>SUCCESS PRINCIPLE</a:t>
            </a:r>
            <a:endParaRPr lang="en-US" sz="4000" dirty="0">
              <a:solidFill>
                <a:schemeClr val="bg1"/>
              </a:solidFill>
              <a:latin typeface="+mn-lt"/>
            </a:endParaRPr>
          </a:p>
        </p:txBody>
      </p:sp>
      <p:sp>
        <p:nvSpPr>
          <p:cNvPr id="3" name="Content Placeholder 2"/>
          <p:cNvSpPr>
            <a:spLocks noGrp="1"/>
          </p:cNvSpPr>
          <p:nvPr>
            <p:ph idx="1"/>
          </p:nvPr>
        </p:nvSpPr>
        <p:spPr>
          <a:xfrm>
            <a:off x="1117745" y="3165321"/>
            <a:ext cx="6792876" cy="1406676"/>
          </a:xfrm>
        </p:spPr>
        <p:txBody>
          <a:bodyPr>
            <a:noAutofit/>
          </a:bodyPr>
          <a:lstStyle/>
          <a:p>
            <a:pPr marL="0" indent="0" algn="ctr">
              <a:lnSpc>
                <a:spcPct val="100000"/>
              </a:lnSpc>
              <a:buNone/>
            </a:pPr>
            <a:r>
              <a:rPr lang="en-US" sz="3600" dirty="0">
                <a:solidFill>
                  <a:srgbClr val="941651"/>
                </a:solidFill>
              </a:rPr>
              <a:t>Success is stretching toward my full potential through Christ, who enables me.</a:t>
            </a:r>
          </a:p>
        </p:txBody>
      </p:sp>
    </p:spTree>
    <p:extLst>
      <p:ext uri="{BB962C8B-B14F-4D97-AF65-F5344CB8AC3E}">
        <p14:creationId xmlns:p14="http://schemas.microsoft.com/office/powerpoint/2010/main" val="89139371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6857999"/>
          </a:xfrm>
          <a:prstGeom prst="rect">
            <a:avLst/>
          </a:prstGeom>
        </p:spPr>
      </p:pic>
      <p:sp>
        <p:nvSpPr>
          <p:cNvPr id="2" name="Title 1"/>
          <p:cNvSpPr>
            <a:spLocks noGrp="1"/>
          </p:cNvSpPr>
          <p:nvPr>
            <p:ph type="title"/>
          </p:nvPr>
        </p:nvSpPr>
        <p:spPr>
          <a:xfrm>
            <a:off x="543590" y="1470910"/>
            <a:ext cx="7886700" cy="1325563"/>
          </a:xfrm>
        </p:spPr>
        <p:txBody>
          <a:bodyPr>
            <a:normAutofit/>
          </a:bodyPr>
          <a:lstStyle/>
          <a:p>
            <a:pPr algn="ctr"/>
            <a:r>
              <a:rPr lang="en-US" sz="4000" b="1" dirty="0">
                <a:solidFill>
                  <a:srgbClr val="941651"/>
                </a:solidFill>
                <a:latin typeface="+mn-lt"/>
              </a:rPr>
              <a:t>MY PRAYER FOR TODAY</a:t>
            </a:r>
            <a:br>
              <a:rPr lang="en-US" sz="4000" b="1" dirty="0">
                <a:solidFill>
                  <a:srgbClr val="941651"/>
                </a:solidFill>
                <a:latin typeface="+mn-lt"/>
              </a:rPr>
            </a:br>
            <a:r>
              <a:rPr lang="en-US" sz="4000" b="1" dirty="0">
                <a:solidFill>
                  <a:srgbClr val="941651"/>
                </a:solidFill>
                <a:latin typeface="+mn-lt"/>
              </a:rPr>
              <a:t> </a:t>
            </a:r>
          </a:p>
        </p:txBody>
      </p:sp>
      <p:sp>
        <p:nvSpPr>
          <p:cNvPr id="3" name="Content Placeholder 2"/>
          <p:cNvSpPr>
            <a:spLocks noGrp="1"/>
          </p:cNvSpPr>
          <p:nvPr>
            <p:ph idx="1"/>
          </p:nvPr>
        </p:nvSpPr>
        <p:spPr>
          <a:xfrm>
            <a:off x="628650" y="2931408"/>
            <a:ext cx="7886700" cy="3575717"/>
          </a:xfrm>
        </p:spPr>
        <p:txBody>
          <a:bodyPr>
            <a:normAutofit/>
          </a:bodyPr>
          <a:lstStyle/>
          <a:p>
            <a:pPr marL="0" indent="0" algn="ctr">
              <a:lnSpc>
                <a:spcPct val="100000"/>
              </a:lnSpc>
              <a:buNone/>
            </a:pPr>
            <a:r>
              <a:rPr lang="en-US" dirty="0"/>
              <a:t>Dear God, Thank You for difficulties and for bad times because they turn me to You. I know that I cannot do anything without Your help. I claim the promises of the Word, and I ask You to help me to press on and never give up. I move forward in confidence because You created me for success.  </a:t>
            </a:r>
          </a:p>
        </p:txBody>
      </p:sp>
    </p:spTree>
    <p:extLst>
      <p:ext uri="{BB962C8B-B14F-4D97-AF65-F5344CB8AC3E}">
        <p14:creationId xmlns:p14="http://schemas.microsoft.com/office/powerpoint/2010/main" val="16545540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0" y="0"/>
            <a:ext cx="9144000" cy="6919787"/>
          </a:xfrm>
        </p:spPr>
      </p:pic>
      <p:sp>
        <p:nvSpPr>
          <p:cNvPr id="2" name="Title 1"/>
          <p:cNvSpPr>
            <a:spLocks noGrp="1"/>
          </p:cNvSpPr>
          <p:nvPr>
            <p:ph type="title"/>
          </p:nvPr>
        </p:nvSpPr>
        <p:spPr>
          <a:xfrm>
            <a:off x="628650" y="4842300"/>
            <a:ext cx="7886700" cy="1325563"/>
          </a:xfrm>
        </p:spPr>
        <p:txBody>
          <a:bodyPr>
            <a:normAutofit/>
          </a:bodyPr>
          <a:lstStyle/>
          <a:p>
            <a:pPr algn="ctr"/>
            <a:r>
              <a:rPr lang="en-US" sz="4000" b="1" i="1" dirty="0">
                <a:solidFill>
                  <a:srgbClr val="FF8AD8"/>
                </a:solidFill>
                <a:latin typeface="Palatino Linotype" charset="0"/>
                <a:ea typeface="Palatino Linotype" charset="0"/>
                <a:cs typeface="Palatino Linotype" charset="0"/>
              </a:rPr>
              <a:t>A</a:t>
            </a:r>
            <a:r>
              <a:rPr lang="en-US" sz="4000" b="1" i="1" dirty="0" smtClean="0">
                <a:solidFill>
                  <a:srgbClr val="FF8AD8"/>
                </a:solidFill>
                <a:latin typeface="Palatino Linotype" charset="0"/>
                <a:ea typeface="Palatino Linotype" charset="0"/>
                <a:cs typeface="Palatino Linotype" charset="0"/>
              </a:rPr>
              <a:t> </a:t>
            </a:r>
            <a:r>
              <a:rPr lang="en-US" sz="4000" b="1" i="1" dirty="0">
                <a:solidFill>
                  <a:srgbClr val="FF8AD8"/>
                </a:solidFill>
                <a:latin typeface="Palatino Linotype" charset="0"/>
                <a:ea typeface="Palatino Linotype" charset="0"/>
                <a:cs typeface="Palatino Linotype" charset="0"/>
              </a:rPr>
              <a:t>S</a:t>
            </a:r>
            <a:r>
              <a:rPr lang="en-US" sz="4000" b="1" i="1" dirty="0" smtClean="0">
                <a:solidFill>
                  <a:srgbClr val="FF8AD8"/>
                </a:solidFill>
                <a:latin typeface="Palatino Linotype" charset="0"/>
                <a:ea typeface="Palatino Linotype" charset="0"/>
                <a:cs typeface="Palatino Linotype" charset="0"/>
              </a:rPr>
              <a:t>uccessful </a:t>
            </a:r>
            <a:r>
              <a:rPr lang="en-US" sz="4000" b="1" dirty="0" smtClean="0">
                <a:solidFill>
                  <a:srgbClr val="FF8AD8"/>
                </a:solidFill>
              </a:rPr>
              <a:t>Woman: </a:t>
            </a:r>
            <a:r>
              <a:rPr lang="en-US" sz="3200" b="1" i="1" dirty="0" smtClean="0">
                <a:solidFill>
                  <a:schemeClr val="bg1"/>
                </a:solidFill>
                <a:latin typeface="Palatino Linotype" charset="0"/>
                <a:ea typeface="Palatino Linotype" charset="0"/>
                <a:cs typeface="Palatino Linotype" charset="0"/>
              </a:rPr>
              <a:t>Lesson 1</a:t>
            </a:r>
            <a:endParaRPr lang="en-US" sz="3200" i="1" dirty="0">
              <a:solidFill>
                <a:schemeClr val="bg1"/>
              </a:solidFill>
              <a:latin typeface="Palatino Linotype" charset="0"/>
              <a:ea typeface="Palatino Linotype" charset="0"/>
              <a:cs typeface="Palatino Linotype" charset="0"/>
            </a:endParaRPr>
          </a:p>
        </p:txBody>
      </p:sp>
    </p:spTree>
    <p:extLst>
      <p:ext uri="{BB962C8B-B14F-4D97-AF65-F5344CB8AC3E}">
        <p14:creationId xmlns:p14="http://schemas.microsoft.com/office/powerpoint/2010/main" val="87306208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3" name="Content Placeholder 2"/>
          <p:cNvSpPr>
            <a:spLocks noGrp="1"/>
          </p:cNvSpPr>
          <p:nvPr>
            <p:ph idx="1"/>
          </p:nvPr>
        </p:nvSpPr>
        <p:spPr>
          <a:xfrm>
            <a:off x="990155" y="3229122"/>
            <a:ext cx="7175647" cy="1895770"/>
          </a:xfrm>
        </p:spPr>
        <p:txBody>
          <a:bodyPr>
            <a:noAutofit/>
          </a:bodyPr>
          <a:lstStyle/>
          <a:p>
            <a:pPr marL="0" indent="0" algn="ctr">
              <a:buNone/>
            </a:pPr>
            <a:r>
              <a:rPr lang="en-US" sz="4000" i="1" dirty="0">
                <a:solidFill>
                  <a:srgbClr val="941651"/>
                </a:solidFill>
              </a:rPr>
              <a:t>“I can do all things through Christ who strengthens me.” </a:t>
            </a:r>
            <a:endParaRPr lang="en-US" sz="4000" dirty="0">
              <a:solidFill>
                <a:srgbClr val="941651"/>
              </a:solidFill>
            </a:endParaRPr>
          </a:p>
          <a:p>
            <a:pPr marL="0" indent="0" algn="ctr">
              <a:buNone/>
            </a:pPr>
            <a:r>
              <a:rPr lang="en-US" sz="2400" dirty="0">
                <a:solidFill>
                  <a:srgbClr val="941651"/>
                </a:solidFill>
              </a:rPr>
              <a:t>Philippians 4:13, </a:t>
            </a:r>
            <a:r>
              <a:rPr lang="en-US" sz="2400" i="1" dirty="0">
                <a:solidFill>
                  <a:srgbClr val="941651"/>
                </a:solidFill>
              </a:rPr>
              <a:t>NKJV</a:t>
            </a:r>
            <a:endParaRPr lang="en-US" sz="2400" dirty="0">
              <a:solidFill>
                <a:srgbClr val="941651"/>
              </a:solidFill>
            </a:endParaRPr>
          </a:p>
          <a:p>
            <a:pPr marL="0" indent="0" algn="ctr">
              <a:buNone/>
            </a:pPr>
            <a:r>
              <a:rPr lang="en-US" sz="4000" b="1" dirty="0">
                <a:solidFill>
                  <a:srgbClr val="941651"/>
                </a:solidFill>
              </a:rPr>
              <a:t> </a:t>
            </a:r>
            <a:endParaRPr lang="en-US" sz="4000" dirty="0">
              <a:solidFill>
                <a:srgbClr val="941651"/>
              </a:solidFill>
            </a:endParaRPr>
          </a:p>
        </p:txBody>
      </p:sp>
    </p:spTree>
    <p:extLst>
      <p:ext uri="{BB962C8B-B14F-4D97-AF65-F5344CB8AC3E}">
        <p14:creationId xmlns:p14="http://schemas.microsoft.com/office/powerpoint/2010/main" val="124435185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title"/>
          </p:nvPr>
        </p:nvSpPr>
        <p:spPr>
          <a:xfrm>
            <a:off x="224615" y="1258256"/>
            <a:ext cx="6261248" cy="1325563"/>
          </a:xfrm>
        </p:spPr>
        <p:txBody>
          <a:bodyPr>
            <a:normAutofit/>
          </a:bodyPr>
          <a:lstStyle/>
          <a:p>
            <a:r>
              <a:rPr lang="en-US" sz="3600" b="1" dirty="0">
                <a:solidFill>
                  <a:schemeClr val="bg1"/>
                </a:solidFill>
                <a:latin typeface="+mn-lt"/>
              </a:rPr>
              <a:t>BEING THE BEST YOU CAN BE</a:t>
            </a:r>
            <a:endParaRPr lang="en-US" sz="3600" dirty="0">
              <a:solidFill>
                <a:schemeClr val="bg1"/>
              </a:solidFill>
              <a:latin typeface="+mn-lt"/>
            </a:endParaRPr>
          </a:p>
        </p:txBody>
      </p:sp>
      <p:sp>
        <p:nvSpPr>
          <p:cNvPr id="3" name="Content Placeholder 2"/>
          <p:cNvSpPr>
            <a:spLocks noGrp="1"/>
          </p:cNvSpPr>
          <p:nvPr>
            <p:ph idx="1"/>
          </p:nvPr>
        </p:nvSpPr>
        <p:spPr>
          <a:xfrm>
            <a:off x="734975" y="2569902"/>
            <a:ext cx="7430829" cy="3809631"/>
          </a:xfrm>
        </p:spPr>
        <p:txBody>
          <a:bodyPr>
            <a:normAutofit fontScale="85000" lnSpcReduction="20000"/>
          </a:bodyPr>
          <a:lstStyle/>
          <a:p>
            <a:pPr marL="0" indent="0" algn="ctr">
              <a:lnSpc>
                <a:spcPct val="110000"/>
              </a:lnSpc>
              <a:buNone/>
            </a:pPr>
            <a:r>
              <a:rPr lang="en-US" dirty="0" smtClean="0"/>
              <a:t>Throughout history there are stories of Christian women who have been successful in many ways.  They are women from all parts of the world. Many of them initially were afraid, nervous, sick or enfeebled, yet they claimed the promises of the Word. </a:t>
            </a:r>
          </a:p>
          <a:p>
            <a:pPr marL="0" indent="0" algn="ctr">
              <a:lnSpc>
                <a:spcPct val="110000"/>
              </a:lnSpc>
              <a:buNone/>
            </a:pPr>
            <a:endParaRPr lang="en-US" dirty="0"/>
          </a:p>
          <a:p>
            <a:pPr marL="0" indent="0" algn="ctr">
              <a:lnSpc>
                <a:spcPct val="110000"/>
              </a:lnSpc>
              <a:buNone/>
            </a:pPr>
            <a:r>
              <a:rPr lang="en-US" dirty="0"/>
              <a:t>All these women’s stories are of spiritual triumph and success. They claimed the promise “I can do everything through him who gives me strength” (Philippians 4:13).</a:t>
            </a:r>
          </a:p>
          <a:p>
            <a:pPr marL="0" indent="0" algn="ctr">
              <a:lnSpc>
                <a:spcPct val="110000"/>
              </a:lnSpc>
              <a:buNone/>
            </a:pPr>
            <a:r>
              <a:rPr lang="en-US" dirty="0"/>
              <a:t> </a:t>
            </a:r>
          </a:p>
          <a:p>
            <a:pPr marL="0" indent="0" algn="ctr">
              <a:lnSpc>
                <a:spcPct val="110000"/>
              </a:lnSpc>
              <a:buNone/>
            </a:pPr>
            <a:endParaRPr lang="en-US" dirty="0"/>
          </a:p>
        </p:txBody>
      </p:sp>
    </p:spTree>
    <p:extLst>
      <p:ext uri="{BB962C8B-B14F-4D97-AF65-F5344CB8AC3E}">
        <p14:creationId xmlns:p14="http://schemas.microsoft.com/office/powerpoint/2010/main" val="5581142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3" name="Content Placeholder 2"/>
          <p:cNvSpPr>
            <a:spLocks noGrp="1"/>
          </p:cNvSpPr>
          <p:nvPr>
            <p:ph idx="1"/>
          </p:nvPr>
        </p:nvSpPr>
        <p:spPr>
          <a:xfrm>
            <a:off x="607385" y="3253563"/>
            <a:ext cx="7886700" cy="2795810"/>
          </a:xfrm>
        </p:spPr>
        <p:txBody>
          <a:bodyPr>
            <a:normAutofit/>
          </a:bodyPr>
          <a:lstStyle/>
          <a:p>
            <a:pPr marL="0" indent="0" algn="ctr">
              <a:buNone/>
            </a:pPr>
            <a:r>
              <a:rPr lang="en-US" sz="4400" b="1" dirty="0">
                <a:solidFill>
                  <a:srgbClr val="009193"/>
                </a:solidFill>
                <a:latin typeface="Palatino Linotype" charset="0"/>
                <a:ea typeface="Palatino Linotype" charset="0"/>
                <a:cs typeface="Palatino Linotype" charset="0"/>
              </a:rPr>
              <a:t>FIVE PRINCIPLES </a:t>
            </a:r>
            <a:endParaRPr lang="en-US" sz="4400" b="1" dirty="0" smtClean="0">
              <a:solidFill>
                <a:srgbClr val="009193"/>
              </a:solidFill>
              <a:latin typeface="Palatino Linotype" charset="0"/>
              <a:ea typeface="Palatino Linotype" charset="0"/>
              <a:cs typeface="Palatino Linotype" charset="0"/>
            </a:endParaRPr>
          </a:p>
          <a:p>
            <a:pPr marL="0" indent="0" algn="ctr">
              <a:buNone/>
            </a:pPr>
            <a:r>
              <a:rPr lang="en-US" sz="4400" b="1" dirty="0" smtClean="0"/>
              <a:t>FOR </a:t>
            </a:r>
            <a:r>
              <a:rPr lang="en-US" sz="4400" b="1" dirty="0"/>
              <a:t>SUCCESSFUL LIVING </a:t>
            </a:r>
            <a:endParaRPr lang="en-US" sz="4400" dirty="0"/>
          </a:p>
        </p:txBody>
      </p:sp>
    </p:spTree>
    <p:extLst>
      <p:ext uri="{BB962C8B-B14F-4D97-AF65-F5344CB8AC3E}">
        <p14:creationId xmlns:p14="http://schemas.microsoft.com/office/powerpoint/2010/main" val="30189124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title"/>
          </p:nvPr>
        </p:nvSpPr>
        <p:spPr>
          <a:xfrm>
            <a:off x="75760" y="811691"/>
            <a:ext cx="5772149" cy="1325563"/>
          </a:xfrm>
        </p:spPr>
        <p:txBody>
          <a:bodyPr>
            <a:noAutofit/>
          </a:bodyPr>
          <a:lstStyle/>
          <a:p>
            <a:pPr marL="228600" indent="-228600" algn="ctr"/>
            <a:r>
              <a:rPr lang="en-US" sz="3600" dirty="0" smtClean="0">
                <a:solidFill>
                  <a:schemeClr val="bg1"/>
                </a:solidFill>
              </a:rPr>
              <a:t>1. There </a:t>
            </a:r>
            <a:r>
              <a:rPr lang="en-US" sz="3600" dirty="0">
                <a:solidFill>
                  <a:schemeClr val="bg1"/>
                </a:solidFill>
              </a:rPr>
              <a:t>is a difference between worldly success and Godly success. </a:t>
            </a:r>
          </a:p>
        </p:txBody>
      </p:sp>
      <p:sp>
        <p:nvSpPr>
          <p:cNvPr id="3" name="Content Placeholder 2"/>
          <p:cNvSpPr>
            <a:spLocks noGrp="1"/>
          </p:cNvSpPr>
          <p:nvPr>
            <p:ph idx="1"/>
          </p:nvPr>
        </p:nvSpPr>
        <p:spPr>
          <a:xfrm>
            <a:off x="820035" y="3104709"/>
            <a:ext cx="7260708" cy="2509282"/>
          </a:xfrm>
        </p:spPr>
        <p:txBody>
          <a:bodyPr>
            <a:normAutofit/>
          </a:bodyPr>
          <a:lstStyle/>
          <a:p>
            <a:pPr marL="0" indent="0" algn="ctr">
              <a:lnSpc>
                <a:spcPct val="100000"/>
              </a:lnSpc>
              <a:buNone/>
            </a:pPr>
            <a:r>
              <a:rPr lang="en-US" sz="3200" dirty="0"/>
              <a:t>Success, then, becomes striving to be all that God has already gifted me to become. Success means reaching my full potential in Christ Jesus.</a:t>
            </a:r>
          </a:p>
        </p:txBody>
      </p:sp>
    </p:spTree>
    <p:extLst>
      <p:ext uri="{BB962C8B-B14F-4D97-AF65-F5344CB8AC3E}">
        <p14:creationId xmlns:p14="http://schemas.microsoft.com/office/powerpoint/2010/main" val="109775889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title"/>
          </p:nvPr>
        </p:nvSpPr>
        <p:spPr>
          <a:xfrm>
            <a:off x="479795" y="981811"/>
            <a:ext cx="5346848" cy="1325563"/>
          </a:xfrm>
        </p:spPr>
        <p:txBody>
          <a:bodyPr>
            <a:normAutofit fontScale="90000"/>
          </a:bodyPr>
          <a:lstStyle/>
          <a:p>
            <a:pPr algn="ctr"/>
            <a:r>
              <a:rPr lang="en-US" sz="4000" i="1" dirty="0" smtClean="0">
                <a:solidFill>
                  <a:schemeClr val="bg1"/>
                </a:solidFill>
              </a:rPr>
              <a:t>2. I </a:t>
            </a:r>
            <a:r>
              <a:rPr lang="en-US" sz="4000" i="1" dirty="0">
                <a:solidFill>
                  <a:schemeClr val="bg1"/>
                </a:solidFill>
              </a:rPr>
              <a:t>am somebody, a child of God, created in His image.</a:t>
            </a:r>
            <a:endParaRPr lang="en-US" sz="4000" dirty="0">
              <a:solidFill>
                <a:schemeClr val="bg1"/>
              </a:solidFill>
            </a:endParaRPr>
          </a:p>
        </p:txBody>
      </p:sp>
      <p:sp>
        <p:nvSpPr>
          <p:cNvPr id="3" name="Content Placeholder 2"/>
          <p:cNvSpPr>
            <a:spLocks noGrp="1"/>
          </p:cNvSpPr>
          <p:nvPr>
            <p:ph idx="1"/>
          </p:nvPr>
        </p:nvSpPr>
        <p:spPr>
          <a:xfrm>
            <a:off x="628650" y="2697492"/>
            <a:ext cx="7886700" cy="3660775"/>
          </a:xfrm>
        </p:spPr>
        <p:txBody>
          <a:bodyPr/>
          <a:lstStyle/>
          <a:p>
            <a:pPr marL="0" indent="0" algn="ctr">
              <a:lnSpc>
                <a:spcPct val="100000"/>
              </a:lnSpc>
              <a:buNone/>
            </a:pPr>
            <a:r>
              <a:rPr lang="en-US" i="1" dirty="0" smtClean="0"/>
              <a:t> </a:t>
            </a:r>
            <a:r>
              <a:rPr lang="en-US" dirty="0"/>
              <a:t>“…Before I was born the Lord called me; from my birth he has made made mention of my name” (Isaiah 49:1). While I was still a microscopic cell, God arranged my DNA and lined up my genes and chromosomes to make me the special person that I am. There is none other like me among 7 billion people living on Planet Earth. </a:t>
            </a:r>
            <a:endParaRPr lang="en-US" dirty="0" smtClean="0"/>
          </a:p>
          <a:p>
            <a:pPr marL="0" indent="0" algn="ctr">
              <a:lnSpc>
                <a:spcPct val="100000"/>
              </a:lnSpc>
              <a:buNone/>
            </a:pPr>
            <a:r>
              <a:rPr lang="en-US" sz="2400" dirty="0" smtClean="0"/>
              <a:t>(</a:t>
            </a:r>
            <a:r>
              <a:rPr lang="en-US" sz="2400" dirty="0"/>
              <a:t>See Psalm 139:13-16.)</a:t>
            </a:r>
          </a:p>
        </p:txBody>
      </p:sp>
    </p:spTree>
    <p:extLst>
      <p:ext uri="{BB962C8B-B14F-4D97-AF65-F5344CB8AC3E}">
        <p14:creationId xmlns:p14="http://schemas.microsoft.com/office/powerpoint/2010/main" val="134264501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title"/>
          </p:nvPr>
        </p:nvSpPr>
        <p:spPr>
          <a:xfrm>
            <a:off x="-212652" y="981811"/>
            <a:ext cx="6443331" cy="1325563"/>
          </a:xfrm>
        </p:spPr>
        <p:txBody>
          <a:bodyPr>
            <a:normAutofit/>
          </a:bodyPr>
          <a:lstStyle/>
          <a:p>
            <a:pPr algn="ctr"/>
            <a:r>
              <a:rPr lang="en-US" sz="3600" i="1" dirty="0" smtClean="0">
                <a:solidFill>
                  <a:schemeClr val="bg1"/>
                </a:solidFill>
              </a:rPr>
              <a:t>3. Jesus </a:t>
            </a:r>
            <a:r>
              <a:rPr lang="en-US" sz="3600" i="1" dirty="0">
                <a:solidFill>
                  <a:schemeClr val="bg1"/>
                </a:solidFill>
              </a:rPr>
              <a:t>died to assure </a:t>
            </a:r>
            <a:r>
              <a:rPr lang="en-US" sz="3600" i="1" dirty="0" smtClean="0">
                <a:solidFill>
                  <a:schemeClr val="bg1"/>
                </a:solidFill>
              </a:rPr>
              <a:t/>
            </a:r>
            <a:br>
              <a:rPr lang="en-US" sz="3600" i="1" dirty="0" smtClean="0">
                <a:solidFill>
                  <a:schemeClr val="bg1"/>
                </a:solidFill>
              </a:rPr>
            </a:br>
            <a:r>
              <a:rPr lang="en-US" sz="3600" i="1" dirty="0" smtClean="0">
                <a:solidFill>
                  <a:schemeClr val="bg1"/>
                </a:solidFill>
              </a:rPr>
              <a:t>my </a:t>
            </a:r>
            <a:r>
              <a:rPr lang="en-US" sz="3600" i="1" dirty="0">
                <a:solidFill>
                  <a:schemeClr val="bg1"/>
                </a:solidFill>
              </a:rPr>
              <a:t>success.</a:t>
            </a:r>
            <a:endParaRPr lang="en-US" sz="3600" dirty="0">
              <a:solidFill>
                <a:schemeClr val="bg1"/>
              </a:solidFill>
            </a:endParaRPr>
          </a:p>
        </p:txBody>
      </p:sp>
      <p:sp>
        <p:nvSpPr>
          <p:cNvPr id="3" name="Content Placeholder 2"/>
          <p:cNvSpPr>
            <a:spLocks noGrp="1"/>
          </p:cNvSpPr>
          <p:nvPr>
            <p:ph idx="1"/>
          </p:nvPr>
        </p:nvSpPr>
        <p:spPr>
          <a:xfrm>
            <a:off x="607385" y="2931409"/>
            <a:ext cx="7886700" cy="2725112"/>
          </a:xfrm>
        </p:spPr>
        <p:txBody>
          <a:bodyPr/>
          <a:lstStyle/>
          <a:p>
            <a:pPr marL="0" indent="0" algn="ctr">
              <a:lnSpc>
                <a:spcPct val="100000"/>
              </a:lnSpc>
              <a:buNone/>
            </a:pPr>
            <a:r>
              <a:rPr lang="en-US" i="1" dirty="0"/>
              <a:t>Jesus died to assure my success. </a:t>
            </a:r>
            <a:r>
              <a:rPr lang="en-US" dirty="0"/>
              <a:t>Because of Jesus’ death, the wealth of the universe is mine.  I am now a child of the King, a daughter of God. “I can do everything through him who gives me strength” </a:t>
            </a:r>
            <a:r>
              <a:rPr lang="en-US" sz="2400" dirty="0"/>
              <a:t>(Philippians 4:13; see Joshua 1:8, 9).</a:t>
            </a:r>
          </a:p>
        </p:txBody>
      </p:sp>
    </p:spTree>
    <p:extLst>
      <p:ext uri="{BB962C8B-B14F-4D97-AF65-F5344CB8AC3E}">
        <p14:creationId xmlns:p14="http://schemas.microsoft.com/office/powerpoint/2010/main" val="97613217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title"/>
          </p:nvPr>
        </p:nvSpPr>
        <p:spPr>
          <a:xfrm>
            <a:off x="628650" y="981811"/>
            <a:ext cx="5155462" cy="1325563"/>
          </a:xfrm>
        </p:spPr>
        <p:txBody>
          <a:bodyPr>
            <a:normAutofit/>
          </a:bodyPr>
          <a:lstStyle/>
          <a:p>
            <a:pPr algn="ctr"/>
            <a:r>
              <a:rPr lang="en-US" sz="3600" i="1" dirty="0">
                <a:solidFill>
                  <a:schemeClr val="bg1"/>
                </a:solidFill>
              </a:rPr>
              <a:t>4. God has a </a:t>
            </a:r>
            <a:r>
              <a:rPr lang="en-US" sz="3600" i="1" dirty="0" smtClean="0">
                <a:solidFill>
                  <a:schemeClr val="bg1"/>
                </a:solidFill>
              </a:rPr>
              <a:t/>
            </a:r>
            <a:br>
              <a:rPr lang="en-US" sz="3600" i="1" dirty="0" smtClean="0">
                <a:solidFill>
                  <a:schemeClr val="bg1"/>
                </a:solidFill>
              </a:rPr>
            </a:br>
            <a:r>
              <a:rPr lang="en-US" sz="3600" i="1" dirty="0" smtClean="0">
                <a:solidFill>
                  <a:schemeClr val="bg1"/>
                </a:solidFill>
              </a:rPr>
              <a:t>special </a:t>
            </a:r>
            <a:r>
              <a:rPr lang="en-US" sz="3600" i="1" dirty="0">
                <a:solidFill>
                  <a:schemeClr val="bg1"/>
                </a:solidFill>
              </a:rPr>
              <a:t>plan for my life.</a:t>
            </a:r>
          </a:p>
        </p:txBody>
      </p:sp>
      <p:sp>
        <p:nvSpPr>
          <p:cNvPr id="3" name="Content Placeholder 2"/>
          <p:cNvSpPr>
            <a:spLocks noGrp="1"/>
          </p:cNvSpPr>
          <p:nvPr>
            <p:ph idx="1"/>
          </p:nvPr>
        </p:nvSpPr>
        <p:spPr>
          <a:xfrm>
            <a:off x="628650" y="2910143"/>
            <a:ext cx="7886700" cy="2469928"/>
          </a:xfrm>
        </p:spPr>
        <p:txBody>
          <a:bodyPr/>
          <a:lstStyle/>
          <a:p>
            <a:pPr marL="0" indent="0" algn="ctr">
              <a:lnSpc>
                <a:spcPct val="100000"/>
              </a:lnSpc>
              <a:buNone/>
            </a:pPr>
            <a:r>
              <a:rPr lang="en-US" dirty="0"/>
              <a:t>“Not more surely is the place prepared for us in the heavenly mansions than is the special place designated on earth where we are to work for </a:t>
            </a:r>
            <a:r>
              <a:rPr lang="en-US"/>
              <a:t>God</a:t>
            </a:r>
            <a:r>
              <a:rPr lang="en-US" smtClean="0"/>
              <a:t>”</a:t>
            </a:r>
          </a:p>
          <a:p>
            <a:pPr marL="0" indent="0" algn="ctr">
              <a:lnSpc>
                <a:spcPct val="100000"/>
              </a:lnSpc>
              <a:buNone/>
            </a:pPr>
            <a:r>
              <a:rPr lang="en-US" dirty="0" smtClean="0"/>
              <a:t> </a:t>
            </a:r>
            <a:r>
              <a:rPr lang="en-US" sz="2400" dirty="0"/>
              <a:t>(E. G. White. </a:t>
            </a:r>
            <a:r>
              <a:rPr lang="en-US" sz="2400" i="1" dirty="0"/>
              <a:t>Christ’s Object Lessons</a:t>
            </a:r>
            <a:r>
              <a:rPr lang="en-US" sz="2400" dirty="0"/>
              <a:t>. p. 327</a:t>
            </a:r>
            <a:r>
              <a:rPr lang="en-US" sz="2400" dirty="0" smtClean="0"/>
              <a:t>).</a:t>
            </a:r>
            <a:endParaRPr lang="en-US" sz="2400" dirty="0"/>
          </a:p>
        </p:txBody>
      </p:sp>
    </p:spTree>
    <p:extLst>
      <p:ext uri="{BB962C8B-B14F-4D97-AF65-F5344CB8AC3E}">
        <p14:creationId xmlns:p14="http://schemas.microsoft.com/office/powerpoint/2010/main" val="2141689171"/>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266</TotalTime>
  <Words>1251</Words>
  <Application>Microsoft Macintosh PowerPoint</Application>
  <PresentationFormat>On-screen Show (4:3)</PresentationFormat>
  <Paragraphs>111</Paragraphs>
  <Slides>14</Slides>
  <Notes>14</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14</vt:i4>
      </vt:variant>
    </vt:vector>
  </HeadingPairs>
  <TitlesOfParts>
    <vt:vector size="19" baseType="lpstr">
      <vt:lpstr>Calibri</vt:lpstr>
      <vt:lpstr>Calibri Light</vt:lpstr>
      <vt:lpstr>Palatino Linotype</vt:lpstr>
      <vt:lpstr>Arial</vt:lpstr>
      <vt:lpstr>Office Theme</vt:lpstr>
      <vt:lpstr>PowerPoint Presentation</vt:lpstr>
      <vt:lpstr>A Successful Woman: Lesson 1</vt:lpstr>
      <vt:lpstr>PowerPoint Presentation</vt:lpstr>
      <vt:lpstr>BEING THE BEST YOU CAN BE</vt:lpstr>
      <vt:lpstr>PowerPoint Presentation</vt:lpstr>
      <vt:lpstr>1. There is a difference between worldly success and Godly success. </vt:lpstr>
      <vt:lpstr>2. I am somebody, a child of God, created in His image.</vt:lpstr>
      <vt:lpstr>3. Jesus died to assure  my success.</vt:lpstr>
      <vt:lpstr>4. God has a  special plan for my life.</vt:lpstr>
      <vt:lpstr>5. I don’t feel like a star. </vt:lpstr>
      <vt:lpstr>RATE YOURSELF</vt:lpstr>
      <vt:lpstr>PERSONAL GROWTH EXERCISES</vt:lpstr>
      <vt:lpstr>SUCCESS PRINCIPLE</vt:lpstr>
      <vt:lpstr>MY PRAYER FOR TODAY  </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Arrais, Raquel</dc:creator>
  <cp:lastModifiedBy>Arrais, Raquel</cp:lastModifiedBy>
  <cp:revision>12</cp:revision>
  <dcterms:created xsi:type="dcterms:W3CDTF">2016-03-01T14:27:21Z</dcterms:created>
  <dcterms:modified xsi:type="dcterms:W3CDTF">2016-03-04T16:48:59Z</dcterms:modified>
</cp:coreProperties>
</file>