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47529"/>
    <p:restoredTop sz="82338"/>
  </p:normalViewPr>
  <p:slideViewPr>
    <p:cSldViewPr snapToGrid="0" snapToObjects="1">
      <p:cViewPr varScale="1">
        <p:scale>
          <a:sx n="51" d="100"/>
          <a:sy n="51" d="100"/>
        </p:scale>
        <p:origin x="768" y="184"/>
      </p:cViewPr>
      <p:guideLst/>
    </p:cSldViewPr>
  </p:slideViewPr>
  <p:notesTextViewPr>
    <p:cViewPr>
      <p:scale>
        <a:sx n="1" d="1"/>
        <a:sy n="1" d="1"/>
      </p:scale>
      <p:origin x="0" y="0"/>
    </p:cViewPr>
  </p:notesTextViewPr>
  <p:notesViewPr>
    <p:cSldViewPr snapToGrid="0" snapToObjects="1">
      <p:cViewPr varScale="1">
        <p:scale>
          <a:sx n="48" d="100"/>
          <a:sy n="48" d="100"/>
        </p:scale>
        <p:origin x="2008"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presProps" Target="presProps.xml"/><Relationship Id="rId16" Type="http://schemas.openxmlformats.org/officeDocument/2006/relationships/viewProps" Target="viewProps.xml"/><Relationship Id="rId17" Type="http://schemas.openxmlformats.org/officeDocument/2006/relationships/theme" Target="theme/theme1.xml"/><Relationship Id="rId18"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9B286AD-C931-2E41-825D-0C4343A68E06}"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01A4C5D-A1F1-C449-8899-748AA2DBD7D1}" type="slidenum">
              <a:rPr lang="en-US" smtClean="0"/>
              <a:t>‹#›</a:t>
            </a:fld>
            <a:endParaRPr lang="en-US"/>
          </a:p>
        </p:txBody>
      </p:sp>
    </p:spTree>
    <p:extLst>
      <p:ext uri="{BB962C8B-B14F-4D97-AF65-F5344CB8AC3E}">
        <p14:creationId xmlns:p14="http://schemas.microsoft.com/office/powerpoint/2010/main" val="13937662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B01A4C5D-A1F1-C449-8899-748AA2DBD7D1}" type="slidenum">
              <a:rPr lang="en-US" smtClean="0"/>
              <a:t>1</a:t>
            </a:fld>
            <a:endParaRPr lang="en-US"/>
          </a:p>
        </p:txBody>
      </p:sp>
    </p:spTree>
    <p:extLst>
      <p:ext uri="{BB962C8B-B14F-4D97-AF65-F5344CB8AC3E}">
        <p14:creationId xmlns:p14="http://schemas.microsoft.com/office/powerpoint/2010/main" val="142643913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Practice making focus messages in the following situations:</a:t>
            </a:r>
          </a:p>
          <a:p>
            <a:r>
              <a:rPr lang="en-US" sz="1200" kern="1200" dirty="0" smtClean="0">
                <a:solidFill>
                  <a:schemeClr val="tx1"/>
                </a:solidFill>
                <a:effectLst/>
                <a:latin typeface="+mn-lt"/>
                <a:ea typeface="+mn-ea"/>
                <a:cs typeface="+mn-cs"/>
              </a:rPr>
              <a:t> </a:t>
            </a:r>
          </a:p>
          <a:p>
            <a:pPr lvl="0"/>
            <a:r>
              <a:rPr lang="en-US" sz="1200" kern="1200" dirty="0" smtClean="0">
                <a:solidFill>
                  <a:schemeClr val="tx1"/>
                </a:solidFill>
                <a:effectLst/>
                <a:latin typeface="+mn-lt"/>
                <a:ea typeface="+mn-ea"/>
                <a:cs typeface="+mn-cs"/>
              </a:rPr>
              <a:t>Your assistant, who promised to do something for you at church, doesn’t show up and you are left with the responsibility.</a:t>
            </a:r>
          </a:p>
          <a:p>
            <a:pPr lvl="0"/>
            <a:r>
              <a:rPr lang="en-US" sz="1200" kern="1200" dirty="0" smtClean="0">
                <a:solidFill>
                  <a:schemeClr val="tx1"/>
                </a:solidFill>
                <a:effectLst/>
                <a:latin typeface="+mn-lt"/>
                <a:ea typeface="+mn-ea"/>
                <a:cs typeface="+mn-cs"/>
              </a:rPr>
              <a:t>Your husband leaves his dirty clothes all over the floor.</a:t>
            </a:r>
          </a:p>
          <a:p>
            <a:pPr lvl="0"/>
            <a:r>
              <a:rPr lang="en-US" sz="1200" kern="1200" dirty="0" smtClean="0">
                <a:solidFill>
                  <a:schemeClr val="tx1"/>
                </a:solidFill>
                <a:effectLst/>
                <a:latin typeface="+mn-lt"/>
                <a:ea typeface="+mn-ea"/>
                <a:cs typeface="+mn-cs"/>
              </a:rPr>
              <a:t>Your neighbor plays loud music every night.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Think of three current conflicts you are experiencing. Write out some possible focus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messages you could use in dealing with them.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Make a list of feeling words. Try for 100. Rate them as strong or weak feeling. In focus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messages, it is important to state correctly the degree of feeling.</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Remember that Jesus is always with you, and His promises are sure. “Do not fear, for I am with you; be not dismayed; for I am your God. I will strengthen you and help you. I will uphold you with my righteous right hand</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(Isaiah 41:10). “I will be with you; I will never leave you, nor forsake you” (Joshua 1:5).</a:t>
            </a:r>
          </a:p>
          <a:p>
            <a:endParaRPr lang="en-US" dirty="0"/>
          </a:p>
        </p:txBody>
      </p:sp>
      <p:sp>
        <p:nvSpPr>
          <p:cNvPr id="4" name="Slide Number Placeholder 3"/>
          <p:cNvSpPr>
            <a:spLocks noGrp="1"/>
          </p:cNvSpPr>
          <p:nvPr>
            <p:ph type="sldNum" sz="quarter" idx="10"/>
          </p:nvPr>
        </p:nvSpPr>
        <p:spPr/>
        <p:txBody>
          <a:bodyPr/>
          <a:lstStyle/>
          <a:p>
            <a:fld id="{B01A4C5D-A1F1-C449-8899-748AA2DBD7D1}" type="slidenum">
              <a:rPr lang="en-US" smtClean="0"/>
              <a:t>10</a:t>
            </a:fld>
            <a:endParaRPr lang="en-US"/>
          </a:p>
        </p:txBody>
      </p:sp>
    </p:spTree>
    <p:extLst>
      <p:ext uri="{BB962C8B-B14F-4D97-AF65-F5344CB8AC3E}">
        <p14:creationId xmlns:p14="http://schemas.microsoft.com/office/powerpoint/2010/main" val="7730497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secret of conflict resolution is not fight or flight, but focus.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11</a:t>
            </a:fld>
            <a:endParaRPr lang="en-US"/>
          </a:p>
        </p:txBody>
      </p:sp>
    </p:spTree>
    <p:extLst>
      <p:ext uri="{BB962C8B-B14F-4D97-AF65-F5344CB8AC3E}">
        <p14:creationId xmlns:p14="http://schemas.microsoft.com/office/powerpoint/2010/main" val="207776836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Thank you, God, for Your presence in my life. Thank You for troubles that come my way because they help me focus on You and gain the strength I need for every trial. Help me never to forget Your promises that You will never forsake me and will always be there. I will go forth in Your strength and stand firm. Please be with me. I praise You and thank You.</a:t>
            </a:r>
          </a:p>
          <a:p>
            <a:endParaRPr lang="en-US" dirty="0"/>
          </a:p>
        </p:txBody>
      </p:sp>
      <p:sp>
        <p:nvSpPr>
          <p:cNvPr id="4" name="Slide Number Placeholder 3"/>
          <p:cNvSpPr>
            <a:spLocks noGrp="1"/>
          </p:cNvSpPr>
          <p:nvPr>
            <p:ph type="sldNum" sz="quarter" idx="10"/>
          </p:nvPr>
        </p:nvSpPr>
        <p:spPr/>
        <p:txBody>
          <a:bodyPr/>
          <a:lstStyle/>
          <a:p>
            <a:fld id="{B01A4C5D-A1F1-C449-8899-748AA2DBD7D1}" type="slidenum">
              <a:rPr lang="en-US" smtClean="0"/>
              <a:t>12</a:t>
            </a:fld>
            <a:endParaRPr lang="en-US"/>
          </a:p>
        </p:txBody>
      </p:sp>
    </p:spTree>
    <p:extLst>
      <p:ext uri="{BB962C8B-B14F-4D97-AF65-F5344CB8AC3E}">
        <p14:creationId xmlns:p14="http://schemas.microsoft.com/office/powerpoint/2010/main" val="821343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AN ASSERTIVE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2</a:t>
            </a:fld>
            <a:endParaRPr lang="en-US"/>
          </a:p>
        </p:txBody>
      </p:sp>
    </p:spTree>
    <p:extLst>
      <p:ext uri="{BB962C8B-B14F-4D97-AF65-F5344CB8AC3E}">
        <p14:creationId xmlns:p14="http://schemas.microsoft.com/office/powerpoint/2010/main" val="2774397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5987" y="757587"/>
            <a:ext cx="2513013" cy="1884760"/>
          </a:xfrm>
        </p:spPr>
      </p:sp>
      <p:sp>
        <p:nvSpPr>
          <p:cNvPr id="3" name="Notes Placeholder 2"/>
          <p:cNvSpPr>
            <a:spLocks noGrp="1"/>
          </p:cNvSpPr>
          <p:nvPr>
            <p:ph type="body" idx="1"/>
          </p:nvPr>
        </p:nvSpPr>
        <p:spPr>
          <a:xfrm>
            <a:off x="685800" y="2813800"/>
            <a:ext cx="5486400" cy="3600450"/>
          </a:xfrm>
        </p:spPr>
        <p:txBody>
          <a:bodyPr/>
          <a:lstStyle/>
          <a:p>
            <a:r>
              <a:rPr lang="en-US" sz="1200" i="1" kern="1200" dirty="0" smtClean="0">
                <a:solidFill>
                  <a:schemeClr val="tx1"/>
                </a:solidFill>
                <a:effectLst/>
                <a:latin typeface="+mn-lt"/>
                <a:ea typeface="+mn-ea"/>
                <a:cs typeface="+mn-cs"/>
              </a:rPr>
              <a:t>“Blessed are you when people insult you, persecute you and</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falsely say all kinds of evil against you because of me.”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Matthew 5:11</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All through life we face difficulties and disappointments. That is part of the sin factor and we can’t avoid it. But we can decide how to respond. We can choose to be </a:t>
            </a:r>
            <a:r>
              <a:rPr lang="en-US" sz="1200" i="1" kern="1200" dirty="0" smtClean="0">
                <a:solidFill>
                  <a:schemeClr val="tx1"/>
                </a:solidFill>
                <a:effectLst/>
                <a:latin typeface="+mn-lt"/>
                <a:ea typeface="+mn-ea"/>
                <a:cs typeface="+mn-cs"/>
              </a:rPr>
              <a:t>better</a:t>
            </a:r>
            <a:r>
              <a:rPr lang="en-US" sz="1200" kern="1200" dirty="0" smtClean="0">
                <a:solidFill>
                  <a:schemeClr val="tx1"/>
                </a:solidFill>
                <a:effectLst/>
                <a:latin typeface="+mn-lt"/>
                <a:ea typeface="+mn-ea"/>
                <a:cs typeface="+mn-cs"/>
              </a:rPr>
              <a:t> or </a:t>
            </a:r>
            <a:r>
              <a:rPr lang="en-US" sz="1200" i="1" kern="1200" dirty="0" smtClean="0">
                <a:solidFill>
                  <a:schemeClr val="tx1"/>
                </a:solidFill>
                <a:effectLst/>
                <a:latin typeface="+mn-lt"/>
                <a:ea typeface="+mn-ea"/>
                <a:cs typeface="+mn-cs"/>
              </a:rPr>
              <a:t>bitter</a:t>
            </a:r>
            <a:r>
              <a:rPr lang="en-US" sz="1200" kern="1200" dirty="0" smtClean="0">
                <a:solidFill>
                  <a:schemeClr val="tx1"/>
                </a:solidFill>
                <a:effectLst/>
                <a:latin typeface="+mn-lt"/>
                <a:ea typeface="+mn-ea"/>
                <a:cs typeface="+mn-cs"/>
              </a:rPr>
              <a:t> in response to our circumstances; it is our choice. When we know Jesus and serve Him, our attitudes will define who we really are, and we can stand strong in the face of trouble. This lesson will explain just how we can do this.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the Sermon on the Mount, Jesus teaches us how to live. Let Matthew 5-7 provide the guiding principles for your life today and always.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Matthew 5:11,12 says, “Blessed are you when people insult you, persecute you and falsely say all kinds of evil against you because of me. Rejoice and be glad, because great is your reward in heaven, for in the same way they persecuted the prophets who were before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Think carefully about what this text is saying, and resolve to rise above the difficulties that might be thrown at you. Be strong and assertive in the face of difficulty and opposition. Jesus is with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Mary </a:t>
            </a:r>
            <a:r>
              <a:rPr lang="en-US" sz="1200" kern="1200" dirty="0" err="1" smtClean="0">
                <a:solidFill>
                  <a:schemeClr val="tx1"/>
                </a:solidFill>
                <a:effectLst/>
                <a:latin typeface="+mn-lt"/>
                <a:ea typeface="+mn-ea"/>
                <a:cs typeface="+mn-cs"/>
              </a:rPr>
              <a:t>Slessor</a:t>
            </a:r>
            <a:r>
              <a:rPr lang="en-US" sz="1200" kern="1200" dirty="0" smtClean="0">
                <a:solidFill>
                  <a:schemeClr val="tx1"/>
                </a:solidFill>
                <a:effectLst/>
                <a:latin typeface="+mn-lt"/>
                <a:ea typeface="+mn-ea"/>
                <a:cs typeface="+mn-cs"/>
              </a:rPr>
              <a:t>, a 19th Century missionary in Africa and the first woman magistrate in the British Empire, was an assertive woman. She was courageous and did not run away when there was trouble. Even at 16 years of age she stood up to a gang of boys threatening to stop her Sunday school class. Later she stood up to angry African chiefs who planned to poison many villagers. She managed difficult people and conflict very well.</a:t>
            </a:r>
          </a:p>
          <a:p>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3</a:t>
            </a:fld>
            <a:endParaRPr lang="en-US"/>
          </a:p>
        </p:txBody>
      </p:sp>
    </p:spTree>
    <p:extLst>
      <p:ext uri="{BB962C8B-B14F-4D97-AF65-F5344CB8AC3E}">
        <p14:creationId xmlns:p14="http://schemas.microsoft.com/office/powerpoint/2010/main" val="1217037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Three ways to handle conflict are FIGHT, FLIGHT or FOCUS. The best way is focus. It brings conflict into the open, it expresses feelings, it allows the other person freedom to help resolve the conflict. Focus messages make room for a solution.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4</a:t>
            </a:fld>
            <a:endParaRPr lang="en-US"/>
          </a:p>
        </p:txBody>
      </p:sp>
    </p:spTree>
    <p:extLst>
      <p:ext uri="{BB962C8B-B14F-4D97-AF65-F5344CB8AC3E}">
        <p14:creationId xmlns:p14="http://schemas.microsoft.com/office/powerpoint/2010/main" val="3590176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BIBLICAL EXAMPLES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Queen Esther’s story illustrates these three ways to handle conflict:</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FIGHT. Haman decided to fight Mordecai. He chose force to deal with Mordecai.  </a:t>
            </a:r>
          </a:p>
          <a:p>
            <a:pPr marL="171450" lvl="0" indent="-171450">
              <a:buFont typeface="Arial" charset="0"/>
              <a:buChar char="•"/>
            </a:pPr>
            <a:r>
              <a:rPr lang="en-US" sz="1200" kern="1200" dirty="0" smtClean="0">
                <a:solidFill>
                  <a:schemeClr val="tx1"/>
                </a:solidFill>
                <a:effectLst/>
                <a:latin typeface="+mn-lt"/>
                <a:ea typeface="+mn-ea"/>
                <a:cs typeface="+mn-cs"/>
              </a:rPr>
              <a:t>FLIGHT. Haman’s relationship with the king is an example of flight. When the king sent him to lead Mordecai through the streets, he meekly submitted to the king’s wish, all the time hating it.</a:t>
            </a:r>
          </a:p>
          <a:p>
            <a:pPr marL="171450" lvl="0" indent="-171450">
              <a:buFont typeface="Arial" charset="0"/>
              <a:buChar char="•"/>
            </a:pPr>
            <a:r>
              <a:rPr lang="en-US" sz="1200" kern="1200" dirty="0" smtClean="0">
                <a:solidFill>
                  <a:schemeClr val="tx1"/>
                </a:solidFill>
                <a:effectLst/>
                <a:latin typeface="+mn-lt"/>
                <a:ea typeface="+mn-ea"/>
                <a:cs typeface="+mn-cs"/>
              </a:rPr>
              <a:t>FOCUS. Esther used the focus message in her relationships. She confronted the king, she asserted herself, and used the right technique to solve the problem and eliminate conflict.</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5</a:t>
            </a:fld>
            <a:endParaRPr lang="en-US"/>
          </a:p>
        </p:txBody>
      </p:sp>
    </p:spTree>
    <p:extLst>
      <p:ext uri="{BB962C8B-B14F-4D97-AF65-F5344CB8AC3E}">
        <p14:creationId xmlns:p14="http://schemas.microsoft.com/office/powerpoint/2010/main" val="263464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During church, the people behind you keep talking quite loudly, distracting you from the sermon.  How might you resolve the conflict?</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kern="1200" dirty="0" smtClean="0">
                <a:solidFill>
                  <a:schemeClr val="tx1"/>
                </a:solidFill>
                <a:effectLst/>
                <a:latin typeface="+mn-lt"/>
                <a:ea typeface="+mn-ea"/>
                <a:cs typeface="+mn-cs"/>
              </a:rPr>
              <a:t>FIGHT.  Turn around and snarl at them, “Don’t you have any respect for others?  If you want to talk, you should leave.”</a:t>
            </a:r>
          </a:p>
          <a:p>
            <a:pPr marL="171450" lvl="0" indent="-171450">
              <a:buFont typeface="Arial" charset="0"/>
              <a:buChar char="•"/>
            </a:pPr>
            <a:r>
              <a:rPr lang="en-US" sz="1200" kern="1200" dirty="0" smtClean="0">
                <a:solidFill>
                  <a:schemeClr val="tx1"/>
                </a:solidFill>
                <a:effectLst/>
                <a:latin typeface="+mn-lt"/>
                <a:ea typeface="+mn-ea"/>
                <a:cs typeface="+mn-cs"/>
              </a:rPr>
              <a:t>FLIGHT. Get up and leave yourself. Go to another spot in the church. Or just ignore the problem and hope it will go away. It won’t.</a:t>
            </a:r>
          </a:p>
          <a:p>
            <a:pPr marL="171450" lvl="0" indent="-171450">
              <a:buFont typeface="Arial" charset="0"/>
              <a:buChar char="•"/>
            </a:pPr>
            <a:r>
              <a:rPr lang="en-US" sz="1200" kern="1200" dirty="0" smtClean="0">
                <a:solidFill>
                  <a:schemeClr val="tx1"/>
                </a:solidFill>
                <a:effectLst/>
                <a:latin typeface="+mn-lt"/>
                <a:ea typeface="+mn-ea"/>
                <a:cs typeface="+mn-cs"/>
              </a:rPr>
              <a:t>FOCUS. Smile sweetly and say, “Your talking disturbs me because I am unable to hear the preacher.”</a:t>
            </a:r>
          </a:p>
          <a:p>
            <a:pPr marL="0" indent="0">
              <a:buFont typeface="Arial" charset="0"/>
              <a:buNone/>
            </a:pP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6</a:t>
            </a:fld>
            <a:endParaRPr lang="en-US"/>
          </a:p>
        </p:txBody>
      </p:sp>
    </p:spTree>
    <p:extLst>
      <p:ext uri="{BB962C8B-B14F-4D97-AF65-F5344CB8AC3E}">
        <p14:creationId xmlns:p14="http://schemas.microsoft.com/office/powerpoint/2010/main" val="17303625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HOW TO GIVE A FOCUS MESSAGE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plain to see that a focus message is smarter than either fight or flight reactions. How do we give a focus message? What ingredients should a focus message have?</a:t>
            </a:r>
          </a:p>
          <a:p>
            <a:endParaRPr lang="en-US" sz="1200" kern="1200" dirty="0" smtClean="0">
              <a:solidFill>
                <a:schemeClr val="tx1"/>
              </a:solidFill>
              <a:effectLst/>
              <a:latin typeface="+mn-lt"/>
              <a:ea typeface="+mn-ea"/>
              <a:cs typeface="+mn-cs"/>
            </a:endParaRPr>
          </a:p>
          <a:p>
            <a:pPr marL="171450" lvl="0" indent="-171450">
              <a:buFont typeface="Arial" charset="0"/>
              <a:buChar char="•"/>
            </a:pPr>
            <a:r>
              <a:rPr lang="en-US" sz="1200" b="1" kern="1200" dirty="0" smtClean="0">
                <a:solidFill>
                  <a:schemeClr val="tx1"/>
                </a:solidFill>
                <a:effectLst/>
                <a:latin typeface="+mn-lt"/>
                <a:ea typeface="+mn-ea"/>
                <a:cs typeface="+mn-cs"/>
              </a:rPr>
              <a:t>Describe the behavior.</a:t>
            </a:r>
            <a:r>
              <a:rPr lang="en-US" sz="1200" kern="1200" dirty="0" smtClean="0">
                <a:solidFill>
                  <a:schemeClr val="tx1"/>
                </a:solidFill>
                <a:effectLst/>
                <a:latin typeface="+mn-lt"/>
                <a:ea typeface="+mn-ea"/>
                <a:cs typeface="+mn-cs"/>
              </a:rPr>
              <a:t> Give a nonjudgmental description of the behavior that is upsetting you.  Do not blame or call names. Simply state the problem clearly in an objective way.</a:t>
            </a:r>
          </a:p>
          <a:p>
            <a:pPr marL="171450" lvl="0" indent="-171450">
              <a:buFont typeface="Arial" charset="0"/>
              <a:buChar char="•"/>
            </a:pPr>
            <a:r>
              <a:rPr lang="en-US" sz="1200" b="1" kern="1200" dirty="0" smtClean="0">
                <a:solidFill>
                  <a:schemeClr val="tx1"/>
                </a:solidFill>
                <a:effectLst/>
                <a:latin typeface="+mn-lt"/>
                <a:ea typeface="+mn-ea"/>
                <a:cs typeface="+mn-cs"/>
              </a:rPr>
              <a:t>State your feelings.</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Describe how the behavior makes you feel. Tell your feelings. Be as accurate as possible. Don’t say you are a little upset if very angry is how you really feel.</a:t>
            </a:r>
          </a:p>
          <a:p>
            <a:pPr marL="171450" lvl="0" indent="-171450">
              <a:buFont typeface="Arial" charset="0"/>
              <a:buChar char="•"/>
            </a:pPr>
            <a:r>
              <a:rPr lang="en-US" sz="1200" b="1" kern="1200" dirty="0" smtClean="0">
                <a:solidFill>
                  <a:schemeClr val="tx1"/>
                </a:solidFill>
                <a:effectLst/>
                <a:latin typeface="+mn-lt"/>
                <a:ea typeface="+mn-ea"/>
                <a:cs typeface="+mn-cs"/>
              </a:rPr>
              <a:t>Show the effect. </a:t>
            </a:r>
            <a:r>
              <a:rPr lang="en-US" sz="1200" kern="1200" dirty="0" smtClean="0">
                <a:solidFill>
                  <a:schemeClr val="tx1"/>
                </a:solidFill>
                <a:effectLst/>
                <a:latin typeface="+mn-lt"/>
                <a:ea typeface="+mn-ea"/>
                <a:cs typeface="+mn-cs"/>
              </a:rPr>
              <a:t>Give a clear statement of the concrete and tangible effect the behavior has on you. Do not give the solution to the problem. Give the other person individual freedom to do whatever he or she wishes about the problem.</a:t>
            </a:r>
          </a:p>
          <a:p>
            <a:pPr marL="0" indent="0">
              <a:buFont typeface="Arial" charset="0"/>
              <a:buNone/>
            </a:pP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What do you do if someone does not accept your focus message, but argues and fights back instead?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It is very important to stay in control of the situation. Wait until the person is finished. Try reflective listening skills. Let the person know that you heard them, then repeat your focus message calmly and clearly. Keep focusing on the problem. Don’t get sidetracked, and don’t attack the person.</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B01A4C5D-A1F1-C449-8899-748AA2DBD7D1}" type="slidenum">
              <a:rPr lang="en-US" smtClean="0"/>
              <a:t>7</a:t>
            </a:fld>
            <a:endParaRPr lang="en-US"/>
          </a:p>
        </p:txBody>
      </p:sp>
    </p:spTree>
    <p:extLst>
      <p:ext uri="{BB962C8B-B14F-4D97-AF65-F5344CB8AC3E}">
        <p14:creationId xmlns:p14="http://schemas.microsoft.com/office/powerpoint/2010/main" val="2063089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THE SERMON ON THE MOUNT</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Matthew 5:39-42, Jesus is teaching the concept of taking control of a conflict situation instead of allowing it to control you. He tells us to turn the other cheek, go two miles instead of one, and give more than is asked of us. But isn’t this asking too much, asking us to be a doormat, allowing people to walk all over us?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Jesus was saying, “Don’t fight when you come into conflict.  Don’t submit; don’t run away.  Stand and face the person and confront them. Take charge of the situation.  Say, ‘Ok, if you want me to go one mile, I’ll make the decision here. I’ll go two miles.  Do you want my coat?  Ok, I can do better than that. I’ll give you my cloak as well.’”</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Christian way of dealing with interpersonal conflict is not fight. It is not flight. It is confrontation for focus.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8</a:t>
            </a:fld>
            <a:endParaRPr lang="en-US"/>
          </a:p>
        </p:txBody>
      </p:sp>
    </p:spTree>
    <p:extLst>
      <p:ext uri="{BB962C8B-B14F-4D97-AF65-F5344CB8AC3E}">
        <p14:creationId xmlns:p14="http://schemas.microsoft.com/office/powerpoint/2010/main" val="1443688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Rate yourself on the following assertive skills.  One means you have low satisfaction with your skill in that area.  Five means you are completely satisfied with your performance of that skill.</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01A4C5D-A1F1-C449-8899-748AA2DBD7D1}" type="slidenum">
              <a:rPr lang="en-US" smtClean="0"/>
              <a:t>9</a:t>
            </a:fld>
            <a:endParaRPr lang="en-US"/>
          </a:p>
        </p:txBody>
      </p:sp>
    </p:spTree>
    <p:extLst>
      <p:ext uri="{BB962C8B-B14F-4D97-AF65-F5344CB8AC3E}">
        <p14:creationId xmlns:p14="http://schemas.microsoft.com/office/powerpoint/2010/main" val="15962506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85230DB-79BF-8642-9CC3-20B06DE5557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15462042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5230DB-79BF-8642-9CC3-20B06DE5557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4383977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5230DB-79BF-8642-9CC3-20B06DE5557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1348939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85230DB-79BF-8642-9CC3-20B06DE5557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354982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5230DB-79BF-8642-9CC3-20B06DE55577}"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4746673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85230DB-79BF-8642-9CC3-20B06DE55577}"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19802058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85230DB-79BF-8642-9CC3-20B06DE55577}"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17652232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85230DB-79BF-8642-9CC3-20B06DE55577}"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6200080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85230DB-79BF-8642-9CC3-20B06DE55577}"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8839184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230DB-79BF-8642-9CC3-20B06DE55577}"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18722465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85230DB-79BF-8642-9CC3-20B06DE55577}"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0D3B588-C733-104D-9303-777ABEB8070A}" type="slidenum">
              <a:rPr lang="en-US" smtClean="0"/>
              <a:t>‹#›</a:t>
            </a:fld>
            <a:endParaRPr lang="en-US"/>
          </a:p>
        </p:txBody>
      </p:sp>
    </p:spTree>
    <p:extLst>
      <p:ext uri="{BB962C8B-B14F-4D97-AF65-F5344CB8AC3E}">
        <p14:creationId xmlns:p14="http://schemas.microsoft.com/office/powerpoint/2010/main" val="19171347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5230DB-79BF-8642-9CC3-20B06DE55577}"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D3B588-C733-104D-9303-777ABEB8070A}" type="slidenum">
              <a:rPr lang="en-US" smtClean="0"/>
              <a:t>‹#›</a:t>
            </a:fld>
            <a:endParaRPr lang="en-US"/>
          </a:p>
        </p:txBody>
      </p:sp>
    </p:spTree>
    <p:extLst>
      <p:ext uri="{BB962C8B-B14F-4D97-AF65-F5344CB8AC3E}">
        <p14:creationId xmlns:p14="http://schemas.microsoft.com/office/powerpoint/2010/main" val="14406067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47050" y="3612995"/>
            <a:ext cx="634568" cy="443900"/>
          </a:xfrm>
          <a:prstGeom prst="rect">
            <a:avLst/>
          </a:prstGeom>
        </p:spPr>
      </p:pic>
    </p:spTree>
    <p:extLst>
      <p:ext uri="{BB962C8B-B14F-4D97-AF65-F5344CB8AC3E}">
        <p14:creationId xmlns:p14="http://schemas.microsoft.com/office/powerpoint/2010/main" val="1666758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501650" y="974726"/>
            <a:ext cx="7886700" cy="1325563"/>
          </a:xfrm>
        </p:spPr>
        <p:txBody>
          <a:bodyPr>
            <a:normAutofit/>
          </a:bodyPr>
          <a:lstStyle/>
          <a:p>
            <a:r>
              <a:rPr lang="en-US" sz="4000" b="1" dirty="0">
                <a:solidFill>
                  <a:schemeClr val="bg1"/>
                </a:solidFill>
                <a:latin typeface="+mn-lt"/>
              </a:rPr>
              <a:t>PERSONAL </a:t>
            </a:r>
            <a:r>
              <a:rPr lang="en-US" sz="4000" b="1">
                <a:solidFill>
                  <a:schemeClr val="bg1"/>
                </a:solidFill>
                <a:latin typeface="+mn-lt"/>
              </a:rPr>
              <a:t>GROWTH </a:t>
            </a:r>
            <a:r>
              <a:rPr lang="en-US" sz="4000" b="1" smtClean="0">
                <a:solidFill>
                  <a:schemeClr val="bg1"/>
                </a:solidFill>
                <a:latin typeface="+mn-lt"/>
              </a:rPr>
              <a:t/>
            </a:r>
            <a:br>
              <a:rPr lang="en-US" sz="4000" b="1" smtClean="0">
                <a:solidFill>
                  <a:schemeClr val="bg1"/>
                </a:solidFill>
                <a:latin typeface="+mn-lt"/>
              </a:rPr>
            </a:br>
            <a:r>
              <a:rPr lang="en-US" sz="4000" b="1" smtClean="0">
                <a:solidFill>
                  <a:schemeClr val="bg1"/>
                </a:solidFill>
                <a:latin typeface="+mn-lt"/>
              </a:rPr>
              <a:t>EXERCISES</a:t>
            </a:r>
            <a:endParaRPr lang="en-US" sz="4000" dirty="0">
              <a:solidFill>
                <a:schemeClr val="bg1"/>
              </a:solidFill>
              <a:latin typeface="+mn-lt"/>
            </a:endParaRPr>
          </a:p>
        </p:txBody>
      </p:sp>
      <p:sp>
        <p:nvSpPr>
          <p:cNvPr id="3" name="Content Placeholder 2"/>
          <p:cNvSpPr>
            <a:spLocks noGrp="1"/>
          </p:cNvSpPr>
          <p:nvPr>
            <p:ph idx="1"/>
          </p:nvPr>
        </p:nvSpPr>
        <p:spPr>
          <a:xfrm>
            <a:off x="908050" y="2921001"/>
            <a:ext cx="7219950" cy="3073400"/>
          </a:xfrm>
        </p:spPr>
        <p:txBody>
          <a:bodyPr>
            <a:normAutofit/>
          </a:bodyPr>
          <a:lstStyle/>
          <a:p>
            <a:pPr marL="0" indent="0" algn="ctr">
              <a:lnSpc>
                <a:spcPct val="100000"/>
              </a:lnSpc>
              <a:buNone/>
            </a:pPr>
            <a:r>
              <a:rPr lang="en-US" dirty="0"/>
              <a:t>“Do not fear, for I am with you; be not dismayed; for I am your God. I will strengthen you and help you. I will uphold you with my righteous right hand</a:t>
            </a:r>
            <a:r>
              <a:rPr lang="en-US" b="1" dirty="0"/>
              <a:t>” </a:t>
            </a:r>
            <a:r>
              <a:rPr lang="en-US" dirty="0"/>
              <a:t>(Isaiah 41:10). “I will be with you; I will never leave you, nor forsake you” </a:t>
            </a:r>
            <a:endParaRPr lang="en-US" dirty="0" smtClean="0"/>
          </a:p>
          <a:p>
            <a:pPr marL="0" indent="0" algn="ctr">
              <a:lnSpc>
                <a:spcPct val="100000"/>
              </a:lnSpc>
              <a:buNone/>
            </a:pPr>
            <a:r>
              <a:rPr lang="en-US" dirty="0" smtClean="0"/>
              <a:t>(</a:t>
            </a:r>
            <a:r>
              <a:rPr lang="en-US" dirty="0"/>
              <a:t>Joshua 1:5).</a:t>
            </a:r>
          </a:p>
        </p:txBody>
      </p:sp>
    </p:spTree>
    <p:extLst>
      <p:ext uri="{BB962C8B-B14F-4D97-AF65-F5344CB8AC3E}">
        <p14:creationId xmlns:p14="http://schemas.microsoft.com/office/powerpoint/2010/main" val="9106038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480098"/>
            <a:ext cx="7886700" cy="1325563"/>
          </a:xfrm>
        </p:spPr>
        <p:txBody>
          <a:bodyPr>
            <a:normAutofit/>
          </a:bodyPr>
          <a:lstStyle/>
          <a:p>
            <a:r>
              <a:rPr lang="en-US" sz="4000" b="1" dirty="0">
                <a:solidFill>
                  <a:schemeClr val="bg1"/>
                </a:solidFill>
                <a:latin typeface="+mn-lt"/>
              </a:rPr>
              <a:t>SUCCESS PRINCIPLE</a:t>
            </a:r>
            <a:br>
              <a:rPr lang="en-US" sz="4000" b="1" dirty="0">
                <a:solidFill>
                  <a:schemeClr val="bg1"/>
                </a:solidFill>
                <a:latin typeface="+mn-lt"/>
              </a:rPr>
            </a:br>
            <a:r>
              <a:rPr lang="en-US" sz="4000" b="1" dirty="0">
                <a:solidFill>
                  <a:schemeClr val="bg1"/>
                </a:solidFill>
                <a:latin typeface="+mn-lt"/>
              </a:rPr>
              <a:t> </a:t>
            </a:r>
          </a:p>
        </p:txBody>
      </p:sp>
      <p:sp>
        <p:nvSpPr>
          <p:cNvPr id="3" name="Content Placeholder 2"/>
          <p:cNvSpPr>
            <a:spLocks noGrp="1"/>
          </p:cNvSpPr>
          <p:nvPr>
            <p:ph idx="1"/>
          </p:nvPr>
        </p:nvSpPr>
        <p:spPr>
          <a:xfrm>
            <a:off x="889000" y="2671380"/>
            <a:ext cx="7321550" cy="2173180"/>
          </a:xfrm>
        </p:spPr>
        <p:txBody>
          <a:bodyPr>
            <a:normAutofit/>
          </a:bodyPr>
          <a:lstStyle/>
          <a:p>
            <a:pPr marL="0" indent="0" algn="ctr">
              <a:lnSpc>
                <a:spcPct val="100000"/>
              </a:lnSpc>
              <a:buNone/>
            </a:pPr>
            <a:endParaRPr lang="en-US" sz="3600" dirty="0"/>
          </a:p>
          <a:p>
            <a:pPr marL="0" indent="0" algn="ctr">
              <a:lnSpc>
                <a:spcPct val="100000"/>
              </a:lnSpc>
              <a:buNone/>
            </a:pPr>
            <a:r>
              <a:rPr lang="en-US" sz="3600" dirty="0"/>
              <a:t>The secret of conflict resolution is not fight or flight, but focus. </a:t>
            </a:r>
          </a:p>
        </p:txBody>
      </p:sp>
    </p:spTree>
    <p:extLst>
      <p:ext uri="{BB962C8B-B14F-4D97-AF65-F5344CB8AC3E}">
        <p14:creationId xmlns:p14="http://schemas.microsoft.com/office/powerpoint/2010/main" val="4618644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527050" y="1177926"/>
            <a:ext cx="7886700" cy="1325563"/>
          </a:xfrm>
        </p:spPr>
        <p:txBody>
          <a:bodyPr/>
          <a:lstStyle/>
          <a:p>
            <a:pPr algn="ctr"/>
            <a:r>
              <a:rPr lang="en-US" b="1" dirty="0" smtClean="0">
                <a:solidFill>
                  <a:srgbClr val="7030A0"/>
                </a:solidFill>
                <a:latin typeface="+mn-lt"/>
              </a:rPr>
              <a:t>My Prayer Today</a:t>
            </a:r>
            <a:endParaRPr lang="en-US" b="1" dirty="0">
              <a:solidFill>
                <a:srgbClr val="7030A0"/>
              </a:solidFill>
              <a:latin typeface="+mn-lt"/>
            </a:endParaRPr>
          </a:p>
        </p:txBody>
      </p:sp>
      <p:sp>
        <p:nvSpPr>
          <p:cNvPr id="3" name="Content Placeholder 2"/>
          <p:cNvSpPr>
            <a:spLocks noGrp="1"/>
          </p:cNvSpPr>
          <p:nvPr>
            <p:ph idx="1"/>
          </p:nvPr>
        </p:nvSpPr>
        <p:spPr>
          <a:xfrm>
            <a:off x="628650" y="2714625"/>
            <a:ext cx="7886700" cy="3127375"/>
          </a:xfrm>
        </p:spPr>
        <p:txBody>
          <a:bodyPr>
            <a:normAutofit/>
          </a:bodyPr>
          <a:lstStyle/>
          <a:p>
            <a:pPr marL="0" indent="0" algn="ctr">
              <a:lnSpc>
                <a:spcPct val="100000"/>
              </a:lnSpc>
              <a:buNone/>
            </a:pPr>
            <a:r>
              <a:rPr lang="en-US" dirty="0"/>
              <a:t>Thank you, God, for Your presence in my life. Thank You for troubles that come my way because they help me focus on You and gain the strength I need for every trial. Help me never to forget Your promises that You will never forsake me and will always be there. I will go forth in Your strength and stand firm. Please be with me. I praise You and thank You.</a:t>
            </a:r>
          </a:p>
        </p:txBody>
      </p:sp>
    </p:spTree>
    <p:extLst>
      <p:ext uri="{BB962C8B-B14F-4D97-AF65-F5344CB8AC3E}">
        <p14:creationId xmlns:p14="http://schemas.microsoft.com/office/powerpoint/2010/main" val="966072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34379"/>
            <a:ext cx="9144000" cy="6823621"/>
          </a:xfrm>
        </p:spPr>
      </p:pic>
      <p:sp>
        <p:nvSpPr>
          <p:cNvPr id="2" name="Title 1"/>
          <p:cNvSpPr>
            <a:spLocks noGrp="1"/>
          </p:cNvSpPr>
          <p:nvPr>
            <p:ph type="title"/>
          </p:nvPr>
        </p:nvSpPr>
        <p:spPr>
          <a:xfrm>
            <a:off x="654050" y="4754942"/>
            <a:ext cx="7886700" cy="1325563"/>
          </a:xfrm>
        </p:spPr>
        <p:txBody>
          <a:bodyPr>
            <a:normAutofit/>
          </a:bodyPr>
          <a:lstStyle/>
          <a:p>
            <a:pPr algn="ctr"/>
            <a:r>
              <a:rPr lang="en-US" sz="4000" b="1" dirty="0" smtClean="0">
                <a:solidFill>
                  <a:schemeClr val="accent4">
                    <a:lumMod val="20000"/>
                    <a:lumOff val="80000"/>
                  </a:schemeClr>
                </a:solidFill>
                <a:latin typeface="+mn-lt"/>
              </a:rPr>
              <a:t>An </a:t>
            </a:r>
            <a:r>
              <a:rPr lang="en-US" sz="4000" b="1" dirty="0" smtClean="0">
                <a:solidFill>
                  <a:schemeClr val="accent4">
                    <a:lumMod val="20000"/>
                    <a:lumOff val="80000"/>
                  </a:schemeClr>
                </a:solidFill>
                <a:latin typeface="Palatino Linotype" charset="0"/>
                <a:ea typeface="Palatino Linotype" charset="0"/>
                <a:cs typeface="Palatino Linotype" charset="0"/>
              </a:rPr>
              <a:t> </a:t>
            </a:r>
            <a:r>
              <a:rPr lang="en-US" sz="4000" b="1" i="1" dirty="0" smtClean="0">
                <a:solidFill>
                  <a:schemeClr val="accent4">
                    <a:lumMod val="20000"/>
                    <a:lumOff val="80000"/>
                  </a:schemeClr>
                </a:solidFill>
                <a:latin typeface="Palatino Linotype" charset="0"/>
                <a:ea typeface="Palatino Linotype" charset="0"/>
                <a:cs typeface="Palatino Linotype" charset="0"/>
              </a:rPr>
              <a:t>Assertive </a:t>
            </a:r>
            <a:r>
              <a:rPr lang="en-US" sz="4000" b="1" dirty="0" smtClean="0">
                <a:solidFill>
                  <a:schemeClr val="accent4">
                    <a:lumMod val="20000"/>
                    <a:lumOff val="80000"/>
                  </a:schemeClr>
                </a:solidFill>
                <a:latin typeface="+mn-lt"/>
              </a:rPr>
              <a:t>Woman: </a:t>
            </a:r>
            <a:r>
              <a:rPr lang="en-US" sz="4000" b="1" i="1" dirty="0" smtClean="0">
                <a:solidFill>
                  <a:schemeClr val="bg1"/>
                </a:solidFill>
                <a:latin typeface="Palatino Linotype" charset="0"/>
                <a:ea typeface="Palatino Linotype" charset="0"/>
                <a:cs typeface="Palatino Linotype" charset="0"/>
              </a:rPr>
              <a:t>Lesson 8</a:t>
            </a:r>
            <a:endParaRPr lang="en-US" sz="4000" b="1"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15999205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577850" y="2879286"/>
            <a:ext cx="7886700" cy="2353114"/>
          </a:xfrm>
        </p:spPr>
        <p:txBody>
          <a:bodyPr>
            <a:noAutofit/>
          </a:bodyPr>
          <a:lstStyle/>
          <a:p>
            <a:pPr marL="0" indent="0" algn="ctr">
              <a:buNone/>
            </a:pPr>
            <a:r>
              <a:rPr lang="en-US" sz="3200" i="1" dirty="0"/>
              <a:t>“Blessed are you when people insult you, persecute you </a:t>
            </a:r>
            <a:r>
              <a:rPr lang="en-US" sz="3200" i="1" dirty="0" smtClean="0"/>
              <a:t>and</a:t>
            </a:r>
            <a:r>
              <a:rPr lang="en-US" sz="3200" dirty="0"/>
              <a:t> </a:t>
            </a:r>
            <a:r>
              <a:rPr lang="en-US" sz="3200" i="1" dirty="0" smtClean="0"/>
              <a:t>falsely </a:t>
            </a:r>
            <a:r>
              <a:rPr lang="en-US" sz="3200" i="1" dirty="0"/>
              <a:t>say all kinds of evil against </a:t>
            </a:r>
            <a:r>
              <a:rPr lang="en-US" sz="3200" i="1" dirty="0" smtClean="0"/>
              <a:t>you because </a:t>
            </a:r>
            <a:r>
              <a:rPr lang="en-US" sz="3200" i="1" dirty="0"/>
              <a:t>of me.”</a:t>
            </a:r>
            <a:endParaRPr lang="en-US" sz="3200" dirty="0"/>
          </a:p>
          <a:p>
            <a:pPr marL="0" indent="0" algn="ctr">
              <a:buNone/>
            </a:pPr>
            <a:r>
              <a:rPr lang="en-US" dirty="0"/>
              <a:t>Matthew 5:11</a:t>
            </a:r>
          </a:p>
          <a:p>
            <a:pPr marL="0" indent="0" algn="ctr">
              <a:buNone/>
            </a:pPr>
            <a:r>
              <a:rPr lang="en-US" sz="3200" b="1" dirty="0"/>
              <a:t> </a:t>
            </a:r>
            <a:endParaRPr lang="en-US" sz="3200" dirty="0"/>
          </a:p>
        </p:txBody>
      </p:sp>
    </p:spTree>
    <p:extLst>
      <p:ext uri="{BB962C8B-B14F-4D97-AF65-F5344CB8AC3E}">
        <p14:creationId xmlns:p14="http://schemas.microsoft.com/office/powerpoint/2010/main" val="1126771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3118396"/>
            <a:ext cx="7886700" cy="2399534"/>
          </a:xfrm>
        </p:spPr>
        <p:txBody>
          <a:bodyPr>
            <a:normAutofit/>
          </a:bodyPr>
          <a:lstStyle/>
          <a:p>
            <a:pPr marL="0" indent="0" algn="ctr">
              <a:lnSpc>
                <a:spcPct val="100000"/>
              </a:lnSpc>
              <a:buNone/>
            </a:pPr>
            <a:r>
              <a:rPr lang="en-US" sz="3600" dirty="0"/>
              <a:t>Three ways to handle conflict are </a:t>
            </a:r>
            <a:endParaRPr lang="en-US" sz="3600" dirty="0" smtClean="0"/>
          </a:p>
          <a:p>
            <a:pPr marL="0" indent="0" algn="ctr">
              <a:lnSpc>
                <a:spcPct val="100000"/>
              </a:lnSpc>
              <a:buNone/>
            </a:pPr>
            <a:r>
              <a:rPr lang="en-US" sz="3600" b="1" dirty="0" smtClean="0"/>
              <a:t>FIGHT</a:t>
            </a:r>
            <a:r>
              <a:rPr lang="en-US" sz="3600" b="1" dirty="0"/>
              <a:t>, FLIGHT or FOCUS. </a:t>
            </a:r>
          </a:p>
        </p:txBody>
      </p:sp>
    </p:spTree>
    <p:extLst>
      <p:ext uri="{BB962C8B-B14F-4D97-AF65-F5344CB8AC3E}">
        <p14:creationId xmlns:p14="http://schemas.microsoft.com/office/powerpoint/2010/main" val="11749063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p:txBody>
          <a:bodyPr/>
          <a:lstStyle/>
          <a:p>
            <a:r>
              <a:rPr lang="en-US" b="1" dirty="0"/>
              <a:t>BIBLICAL EXAMPLES</a:t>
            </a:r>
            <a:endParaRPr lang="en-US" dirty="0"/>
          </a:p>
        </p:txBody>
      </p:sp>
      <p:sp>
        <p:nvSpPr>
          <p:cNvPr id="3" name="Content Placeholder 2"/>
          <p:cNvSpPr>
            <a:spLocks noGrp="1"/>
          </p:cNvSpPr>
          <p:nvPr>
            <p:ph idx="1"/>
          </p:nvPr>
        </p:nvSpPr>
        <p:spPr>
          <a:xfrm>
            <a:off x="628650" y="3146425"/>
            <a:ext cx="7886700" cy="1323975"/>
          </a:xfrm>
        </p:spPr>
        <p:txBody>
          <a:bodyPr>
            <a:noAutofit/>
          </a:bodyPr>
          <a:lstStyle/>
          <a:p>
            <a:pPr marL="0" indent="0" algn="ctr">
              <a:lnSpc>
                <a:spcPct val="100000"/>
              </a:lnSpc>
              <a:buNone/>
            </a:pPr>
            <a:r>
              <a:rPr lang="en-US" sz="3200" dirty="0"/>
              <a:t>Queen Esther’s story illustrates these three ways to handle </a:t>
            </a:r>
            <a:r>
              <a:rPr lang="en-US" sz="3200" dirty="0" smtClean="0"/>
              <a:t>conflict: </a:t>
            </a:r>
          </a:p>
          <a:p>
            <a:pPr marL="0" indent="0" algn="ctr">
              <a:lnSpc>
                <a:spcPct val="100000"/>
              </a:lnSpc>
              <a:buNone/>
            </a:pPr>
            <a:r>
              <a:rPr lang="en-US" sz="3200" b="1" dirty="0" smtClean="0">
                <a:solidFill>
                  <a:srgbClr val="7030A0"/>
                </a:solidFill>
              </a:rPr>
              <a:t>FIGHT</a:t>
            </a:r>
            <a:r>
              <a:rPr lang="en-US" sz="3200" b="1" dirty="0">
                <a:solidFill>
                  <a:srgbClr val="7030A0"/>
                </a:solidFill>
              </a:rPr>
              <a:t>, FLIGHT or FOCUS. </a:t>
            </a:r>
          </a:p>
        </p:txBody>
      </p:sp>
    </p:spTree>
    <p:extLst>
      <p:ext uri="{BB962C8B-B14F-4D97-AF65-F5344CB8AC3E}">
        <p14:creationId xmlns:p14="http://schemas.microsoft.com/office/powerpoint/2010/main" val="7990457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79526"/>
            <a:ext cx="7886700" cy="1325563"/>
          </a:xfrm>
        </p:spPr>
        <p:txBody>
          <a:bodyPr>
            <a:normAutofit/>
          </a:bodyPr>
          <a:lstStyle/>
          <a:p>
            <a:r>
              <a:rPr lang="en-US" sz="4000" b="1" dirty="0">
                <a:solidFill>
                  <a:schemeClr val="bg1"/>
                </a:solidFill>
                <a:latin typeface="+mn-lt"/>
              </a:rPr>
              <a:t>MODERN EXAMPLES</a:t>
            </a:r>
            <a:endParaRPr lang="en-US" sz="4000" dirty="0">
              <a:solidFill>
                <a:schemeClr val="bg1"/>
              </a:solidFill>
              <a:latin typeface="+mn-lt"/>
            </a:endParaRPr>
          </a:p>
        </p:txBody>
      </p:sp>
      <p:sp>
        <p:nvSpPr>
          <p:cNvPr id="3" name="Content Placeholder 2"/>
          <p:cNvSpPr>
            <a:spLocks noGrp="1"/>
          </p:cNvSpPr>
          <p:nvPr>
            <p:ph idx="1"/>
          </p:nvPr>
        </p:nvSpPr>
        <p:spPr>
          <a:xfrm>
            <a:off x="501650" y="3146425"/>
            <a:ext cx="7886700" cy="2695575"/>
          </a:xfrm>
        </p:spPr>
        <p:txBody>
          <a:bodyPr>
            <a:normAutofit/>
          </a:bodyPr>
          <a:lstStyle/>
          <a:p>
            <a:pPr marL="0" indent="0" algn="ctr">
              <a:lnSpc>
                <a:spcPct val="100000"/>
              </a:lnSpc>
              <a:buNone/>
            </a:pPr>
            <a:r>
              <a:rPr lang="en-US" sz="3200" dirty="0"/>
              <a:t>During church, the people behind you keep talking quite loudly, distracting you from the sermon.  How might you resolve the conflict?</a:t>
            </a:r>
          </a:p>
        </p:txBody>
      </p:sp>
    </p:spTree>
    <p:extLst>
      <p:ext uri="{BB962C8B-B14F-4D97-AF65-F5344CB8AC3E}">
        <p14:creationId xmlns:p14="http://schemas.microsoft.com/office/powerpoint/2010/main" val="18653946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949326"/>
            <a:ext cx="7886700" cy="1325563"/>
          </a:xfrm>
        </p:spPr>
        <p:txBody>
          <a:bodyPr>
            <a:normAutofit/>
          </a:bodyPr>
          <a:lstStyle/>
          <a:p>
            <a:r>
              <a:rPr lang="en-US" sz="4000" b="1" dirty="0">
                <a:solidFill>
                  <a:schemeClr val="bg1"/>
                </a:solidFill>
                <a:latin typeface="+mn-lt"/>
              </a:rPr>
              <a:t>HOW TO </a:t>
            </a:r>
            <a:r>
              <a:rPr lang="en-US" sz="4000" b="1">
                <a:solidFill>
                  <a:schemeClr val="bg1"/>
                </a:solidFill>
                <a:latin typeface="+mn-lt"/>
              </a:rPr>
              <a:t>GIVE </a:t>
            </a:r>
            <a:r>
              <a:rPr lang="en-US" sz="4000" b="1" smtClean="0">
                <a:solidFill>
                  <a:schemeClr val="bg1"/>
                </a:solidFill>
                <a:latin typeface="+mn-lt"/>
              </a:rPr>
              <a:t/>
            </a:r>
            <a:br>
              <a:rPr lang="en-US" sz="4000" b="1" smtClean="0">
                <a:solidFill>
                  <a:schemeClr val="bg1"/>
                </a:solidFill>
                <a:latin typeface="+mn-lt"/>
              </a:rPr>
            </a:br>
            <a:r>
              <a:rPr lang="en-US" sz="4000" b="1" smtClean="0">
                <a:solidFill>
                  <a:schemeClr val="bg1"/>
                </a:solidFill>
                <a:latin typeface="+mn-lt"/>
              </a:rPr>
              <a:t>A </a:t>
            </a:r>
            <a:r>
              <a:rPr lang="en-US" sz="4000" b="1" dirty="0">
                <a:solidFill>
                  <a:schemeClr val="bg1"/>
                </a:solidFill>
                <a:latin typeface="+mn-lt"/>
              </a:rPr>
              <a:t>FOCUS MESSAGE</a:t>
            </a:r>
            <a:endParaRPr lang="en-US" sz="4000" dirty="0">
              <a:solidFill>
                <a:schemeClr val="bg1"/>
              </a:solidFill>
              <a:latin typeface="+mn-lt"/>
            </a:endParaRPr>
          </a:p>
        </p:txBody>
      </p:sp>
      <p:sp>
        <p:nvSpPr>
          <p:cNvPr id="3" name="Content Placeholder 2"/>
          <p:cNvSpPr>
            <a:spLocks noGrp="1"/>
          </p:cNvSpPr>
          <p:nvPr>
            <p:ph idx="1"/>
          </p:nvPr>
        </p:nvSpPr>
        <p:spPr>
          <a:xfrm>
            <a:off x="704850" y="2917825"/>
            <a:ext cx="7886700" cy="2009775"/>
          </a:xfrm>
        </p:spPr>
        <p:txBody>
          <a:bodyPr>
            <a:normAutofit/>
          </a:bodyPr>
          <a:lstStyle/>
          <a:p>
            <a:pPr marL="514350" lvl="0" indent="-514350">
              <a:lnSpc>
                <a:spcPct val="100000"/>
              </a:lnSpc>
              <a:buFont typeface="+mj-lt"/>
              <a:buAutoNum type="arabicPeriod"/>
            </a:pPr>
            <a:r>
              <a:rPr lang="en-US" sz="3200" b="1" dirty="0"/>
              <a:t>Describe the </a:t>
            </a:r>
            <a:r>
              <a:rPr lang="en-US" sz="3200" b="1" dirty="0" smtClean="0"/>
              <a:t>behavior</a:t>
            </a:r>
          </a:p>
          <a:p>
            <a:pPr marL="514350" lvl="0" indent="-514350">
              <a:lnSpc>
                <a:spcPct val="100000"/>
              </a:lnSpc>
              <a:buFont typeface="+mj-lt"/>
              <a:buAutoNum type="arabicPeriod"/>
            </a:pPr>
            <a:r>
              <a:rPr lang="en-US" sz="3200" b="1" dirty="0" smtClean="0"/>
              <a:t>State </a:t>
            </a:r>
            <a:r>
              <a:rPr lang="en-US" sz="3200" b="1" dirty="0"/>
              <a:t>your </a:t>
            </a:r>
            <a:r>
              <a:rPr lang="en-US" sz="3200" b="1" dirty="0" smtClean="0"/>
              <a:t>feelings</a:t>
            </a:r>
            <a:endParaRPr lang="en-US" sz="3200" dirty="0"/>
          </a:p>
          <a:p>
            <a:pPr marL="514350" lvl="0" indent="-514350">
              <a:lnSpc>
                <a:spcPct val="100000"/>
              </a:lnSpc>
              <a:buFont typeface="+mj-lt"/>
              <a:buAutoNum type="arabicPeriod"/>
            </a:pPr>
            <a:r>
              <a:rPr lang="en-US" sz="3200" b="1" dirty="0"/>
              <a:t>Show the </a:t>
            </a:r>
            <a:r>
              <a:rPr lang="en-US" sz="3200" b="1" dirty="0" smtClean="0"/>
              <a:t>effect</a:t>
            </a:r>
            <a:endParaRPr lang="en-US" sz="3200" dirty="0"/>
          </a:p>
        </p:txBody>
      </p:sp>
    </p:spTree>
    <p:extLst>
      <p:ext uri="{BB962C8B-B14F-4D97-AF65-F5344CB8AC3E}">
        <p14:creationId xmlns:p14="http://schemas.microsoft.com/office/powerpoint/2010/main" val="2504498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79526"/>
            <a:ext cx="7886700" cy="1325563"/>
          </a:xfrm>
        </p:spPr>
        <p:txBody>
          <a:bodyPr>
            <a:normAutofit fontScale="90000"/>
          </a:bodyPr>
          <a:lstStyle/>
          <a:p>
            <a:r>
              <a:rPr lang="en-US" b="1" dirty="0">
                <a:solidFill>
                  <a:schemeClr val="bg1"/>
                </a:solidFill>
                <a:latin typeface="+mn-lt"/>
              </a:rPr>
              <a:t>THE </a:t>
            </a:r>
            <a:r>
              <a:rPr lang="en-US" b="1">
                <a:solidFill>
                  <a:schemeClr val="bg1"/>
                </a:solidFill>
                <a:latin typeface="+mn-lt"/>
              </a:rPr>
              <a:t>SERMON </a:t>
            </a:r>
            <a:r>
              <a:rPr lang="en-US" b="1" smtClean="0">
                <a:solidFill>
                  <a:schemeClr val="bg1"/>
                </a:solidFill>
                <a:latin typeface="+mn-lt"/>
              </a:rPr>
              <a:t/>
            </a:r>
            <a:br>
              <a:rPr lang="en-US" b="1" smtClean="0">
                <a:solidFill>
                  <a:schemeClr val="bg1"/>
                </a:solidFill>
                <a:latin typeface="+mn-lt"/>
              </a:rPr>
            </a:br>
            <a:r>
              <a:rPr lang="en-US" b="1" smtClean="0">
                <a:solidFill>
                  <a:schemeClr val="bg1"/>
                </a:solidFill>
                <a:latin typeface="+mn-lt"/>
              </a:rPr>
              <a:t>ON </a:t>
            </a:r>
            <a:r>
              <a:rPr lang="en-US" b="1" dirty="0">
                <a:solidFill>
                  <a:schemeClr val="bg1"/>
                </a:solidFill>
                <a:latin typeface="+mn-lt"/>
              </a:rPr>
              <a:t>THE MOUNT</a:t>
            </a:r>
            <a:br>
              <a:rPr lang="en-US" b="1" dirty="0">
                <a:solidFill>
                  <a:schemeClr val="bg1"/>
                </a:solidFill>
                <a:latin typeface="+mn-lt"/>
              </a:rPr>
            </a:br>
            <a:r>
              <a:rPr lang="en-US" b="1" dirty="0">
                <a:solidFill>
                  <a:schemeClr val="bg1"/>
                </a:solidFill>
                <a:latin typeface="+mn-lt"/>
              </a:rPr>
              <a:t> </a:t>
            </a:r>
          </a:p>
        </p:txBody>
      </p:sp>
      <p:sp>
        <p:nvSpPr>
          <p:cNvPr id="3" name="Content Placeholder 2"/>
          <p:cNvSpPr>
            <a:spLocks noGrp="1"/>
          </p:cNvSpPr>
          <p:nvPr>
            <p:ph idx="1"/>
          </p:nvPr>
        </p:nvSpPr>
        <p:spPr>
          <a:xfrm>
            <a:off x="1009650" y="3095625"/>
            <a:ext cx="6864350" cy="2822575"/>
          </a:xfrm>
        </p:spPr>
        <p:txBody>
          <a:bodyPr>
            <a:normAutofit/>
          </a:bodyPr>
          <a:lstStyle/>
          <a:p>
            <a:pPr marL="0" indent="0" algn="ctr">
              <a:lnSpc>
                <a:spcPct val="100000"/>
              </a:lnSpc>
              <a:buNone/>
            </a:pPr>
            <a:r>
              <a:rPr lang="en-US" sz="3200" dirty="0" smtClean="0">
                <a:solidFill>
                  <a:srgbClr val="7030A0"/>
                </a:solidFill>
              </a:rPr>
              <a:t>THE CHRISTIAN WAY OF DEALING WITH INTERPERSONAL CONFLICT IS NOT FIGHT. IT IS NOT FLIGHT. IT IS CONFRONTATION FOR FOCUS.</a:t>
            </a:r>
            <a:endParaRPr lang="en-US" sz="3200" dirty="0">
              <a:solidFill>
                <a:srgbClr val="7030A0"/>
              </a:solidFill>
            </a:endParaRPr>
          </a:p>
        </p:txBody>
      </p:sp>
    </p:spTree>
    <p:extLst>
      <p:ext uri="{BB962C8B-B14F-4D97-AF65-F5344CB8AC3E}">
        <p14:creationId xmlns:p14="http://schemas.microsoft.com/office/powerpoint/2010/main" val="15738872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28726"/>
            <a:ext cx="7886700" cy="1325563"/>
          </a:xfrm>
        </p:spPr>
        <p:txBody>
          <a:bodyPr>
            <a:normAutofit/>
          </a:bodyPr>
          <a:lstStyle/>
          <a:p>
            <a:r>
              <a:rPr lang="en-US" sz="4000" b="1" dirty="0">
                <a:solidFill>
                  <a:schemeClr val="bg1"/>
                </a:solidFill>
                <a:latin typeface="+mn-lt"/>
              </a:rPr>
              <a:t>Rate Yourself</a:t>
            </a:r>
            <a:endParaRPr lang="en-US" sz="4000" dirty="0">
              <a:solidFill>
                <a:schemeClr val="bg1"/>
              </a:solidFill>
              <a:latin typeface="+mn-lt"/>
            </a:endParaRPr>
          </a:p>
        </p:txBody>
      </p:sp>
      <p:sp>
        <p:nvSpPr>
          <p:cNvPr id="3" name="Content Placeholder 2"/>
          <p:cNvSpPr>
            <a:spLocks noGrp="1"/>
          </p:cNvSpPr>
          <p:nvPr>
            <p:ph idx="1"/>
          </p:nvPr>
        </p:nvSpPr>
        <p:spPr>
          <a:xfrm>
            <a:off x="450850" y="2486025"/>
            <a:ext cx="8261350" cy="3686175"/>
          </a:xfrm>
        </p:spPr>
        <p:txBody>
          <a:bodyPr>
            <a:noAutofit/>
          </a:bodyPr>
          <a:lstStyle/>
          <a:p>
            <a:pPr marL="0" indent="0" algn="ctr">
              <a:lnSpc>
                <a:spcPct val="100000"/>
              </a:lnSpc>
              <a:buNone/>
            </a:pPr>
            <a:endParaRPr lang="en-US" sz="3200" dirty="0"/>
          </a:p>
          <a:p>
            <a:pPr marL="0" indent="0" algn="ctr">
              <a:lnSpc>
                <a:spcPct val="100000"/>
              </a:lnSpc>
              <a:buNone/>
            </a:pPr>
            <a:r>
              <a:rPr lang="en-US" sz="3200" dirty="0"/>
              <a:t>Rate yourself on the following assertive skills.  One means you have low satisfaction with your skill in that area.  Five means you are completely satisfied with your performance of that skill.</a:t>
            </a:r>
          </a:p>
          <a:p>
            <a:pPr marL="0" indent="0" algn="ctr">
              <a:lnSpc>
                <a:spcPct val="100000"/>
              </a:lnSpc>
              <a:buNone/>
            </a:pPr>
            <a:r>
              <a:rPr lang="en-US" sz="3200" dirty="0"/>
              <a:t> </a:t>
            </a:r>
          </a:p>
        </p:txBody>
      </p:sp>
    </p:spTree>
    <p:extLst>
      <p:ext uri="{BB962C8B-B14F-4D97-AF65-F5344CB8AC3E}">
        <p14:creationId xmlns:p14="http://schemas.microsoft.com/office/powerpoint/2010/main" val="173989444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27</TotalTime>
  <Words>634</Words>
  <Application>Microsoft Macintosh PowerPoint</Application>
  <PresentationFormat>On-screen Show (4:3)</PresentationFormat>
  <Paragraphs>114</Paragraphs>
  <Slides>12</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Calibri Light</vt:lpstr>
      <vt:lpstr>Palatino Linotype</vt:lpstr>
      <vt:lpstr>Arial</vt:lpstr>
      <vt:lpstr>Office Theme</vt:lpstr>
      <vt:lpstr>PowerPoint Presentation</vt:lpstr>
      <vt:lpstr>An  Assertive Woman: Lesson 8</vt:lpstr>
      <vt:lpstr>PowerPoint Presentation</vt:lpstr>
      <vt:lpstr>PowerPoint Presentation</vt:lpstr>
      <vt:lpstr>BIBLICAL EXAMPLES</vt:lpstr>
      <vt:lpstr>MODERN EXAMPLES</vt:lpstr>
      <vt:lpstr>HOW TO GIVE  A FOCUS MESSAGE</vt:lpstr>
      <vt:lpstr>THE SERMON  ON THE MOUNT  </vt:lpstr>
      <vt:lpstr>Rate Yourself</vt:lpstr>
      <vt:lpstr>PERSONAL GROWTH  EXERCISES</vt:lpstr>
      <vt:lpstr>SUCCESS PRINCIPLE  </vt:lpstr>
      <vt:lpstr>My Prayer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7</cp:revision>
  <dcterms:created xsi:type="dcterms:W3CDTF">2016-03-01T21:57:53Z</dcterms:created>
  <dcterms:modified xsi:type="dcterms:W3CDTF">2016-03-04T17:25:17Z</dcterms:modified>
</cp:coreProperties>
</file>